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3"/>
  </p:notesMasterIdLst>
  <p:handoutMasterIdLst>
    <p:handoutMasterId r:id="rId64"/>
  </p:handoutMasterIdLst>
  <p:sldIdLst>
    <p:sldId id="256" r:id="rId2"/>
    <p:sldId id="257" r:id="rId3"/>
    <p:sldId id="264" r:id="rId4"/>
    <p:sldId id="262" r:id="rId5"/>
    <p:sldId id="263" r:id="rId6"/>
    <p:sldId id="259" r:id="rId7"/>
    <p:sldId id="261" r:id="rId8"/>
    <p:sldId id="265" r:id="rId9"/>
    <p:sldId id="268" r:id="rId10"/>
    <p:sldId id="289" r:id="rId11"/>
    <p:sldId id="290" r:id="rId12"/>
    <p:sldId id="291" r:id="rId13"/>
    <p:sldId id="292" r:id="rId14"/>
    <p:sldId id="293" r:id="rId15"/>
    <p:sldId id="294" r:id="rId16"/>
    <p:sldId id="295" r:id="rId17"/>
    <p:sldId id="296" r:id="rId18"/>
    <p:sldId id="278" r:id="rId19"/>
    <p:sldId id="279" r:id="rId20"/>
    <p:sldId id="280" r:id="rId21"/>
    <p:sldId id="281" r:id="rId22"/>
    <p:sldId id="282" r:id="rId23"/>
    <p:sldId id="283" r:id="rId24"/>
    <p:sldId id="284" r:id="rId25"/>
    <p:sldId id="285" r:id="rId26"/>
    <p:sldId id="286" r:id="rId27"/>
    <p:sldId id="287"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6" r:id="rId45"/>
    <p:sldId id="313" r:id="rId46"/>
    <p:sldId id="314" r:id="rId47"/>
    <p:sldId id="315" r:id="rId48"/>
    <p:sldId id="267" r:id="rId49"/>
    <p:sldId id="269" r:id="rId50"/>
    <p:sldId id="266" r:id="rId51"/>
    <p:sldId id="272" r:id="rId52"/>
    <p:sldId id="260" r:id="rId53"/>
    <p:sldId id="258" r:id="rId54"/>
    <p:sldId id="271" r:id="rId55"/>
    <p:sldId id="275" r:id="rId56"/>
    <p:sldId id="270" r:id="rId57"/>
    <p:sldId id="317" r:id="rId58"/>
    <p:sldId id="318" r:id="rId59"/>
    <p:sldId id="319" r:id="rId60"/>
    <p:sldId id="320" r:id="rId61"/>
    <p:sldId id="321" r:id="rId6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824929D8-8FFF-455F-A90C-22F04107AC28}" type="datetimeFigureOut">
              <a:rPr lang="en-US" smtClean="0"/>
              <a:t>11/22/2016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BFAF13B1-988C-4C0A-B101-460FB91B8DBE}" type="slidenum">
              <a:rPr lang="en-US" smtClean="0"/>
              <a:t>‹#›</a:t>
            </a:fld>
            <a:endParaRPr lang="en-US"/>
          </a:p>
        </p:txBody>
      </p:sp>
    </p:spTree>
    <p:extLst>
      <p:ext uri="{BB962C8B-B14F-4D97-AF65-F5344CB8AC3E}">
        <p14:creationId xmlns:p14="http://schemas.microsoft.com/office/powerpoint/2010/main" val="26902529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65BB9DC-DA31-4766-8C36-C224B693199D}" type="datetimeFigureOut">
              <a:rPr lang="en-US" smtClean="0"/>
              <a:t>11/22/2016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3F5A388-8BAD-4474-8DD9-E31D5574D742}" type="slidenum">
              <a:rPr lang="en-US" smtClean="0"/>
              <a:t>‹#›</a:t>
            </a:fld>
            <a:endParaRPr lang="en-US"/>
          </a:p>
        </p:txBody>
      </p:sp>
    </p:spTree>
    <p:extLst>
      <p:ext uri="{BB962C8B-B14F-4D97-AF65-F5344CB8AC3E}">
        <p14:creationId xmlns:p14="http://schemas.microsoft.com/office/powerpoint/2010/main" val="2460391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F5A388-8BAD-4474-8DD9-E31D5574D742}" type="slidenum">
              <a:rPr lang="en-US" smtClean="0"/>
              <a:t>30</a:t>
            </a:fld>
            <a:endParaRPr lang="en-US"/>
          </a:p>
        </p:txBody>
      </p:sp>
    </p:spTree>
    <p:extLst>
      <p:ext uri="{BB962C8B-B14F-4D97-AF65-F5344CB8AC3E}">
        <p14:creationId xmlns:p14="http://schemas.microsoft.com/office/powerpoint/2010/main" val="408225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4769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14131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08610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57806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8602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66981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11/22/2016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272969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11/22/2016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538583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11/22/2016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4625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3484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87175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11/22/2016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33353832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143001"/>
            <a:ext cx="8001000" cy="990600"/>
          </a:xfrm>
        </p:spPr>
        <p:txBody>
          <a:bodyPr/>
          <a:lstStyle/>
          <a:p>
            <a:r>
              <a:rPr lang="en-US" dirty="0" smtClean="0"/>
              <a:t>UNIT 4</a:t>
            </a:r>
            <a:endParaRPr lang="en-US" dirty="0"/>
          </a:p>
        </p:txBody>
      </p:sp>
      <p:sp>
        <p:nvSpPr>
          <p:cNvPr id="3" name="Subtitle 2"/>
          <p:cNvSpPr>
            <a:spLocks noGrp="1"/>
          </p:cNvSpPr>
          <p:nvPr>
            <p:ph type="subTitle" idx="1"/>
          </p:nvPr>
        </p:nvSpPr>
        <p:spPr>
          <a:xfrm>
            <a:off x="1101436" y="4267200"/>
            <a:ext cx="8077200" cy="1752600"/>
          </a:xfrm>
        </p:spPr>
        <p:txBody>
          <a:bodyPr/>
          <a:lstStyle/>
          <a:p>
            <a:r>
              <a:rPr lang="en-US" dirty="0" smtClean="0">
                <a:solidFill>
                  <a:schemeClr val="tx1"/>
                </a:solidFill>
              </a:rPr>
              <a:t>Lesson 13</a:t>
            </a:r>
          </a:p>
          <a:p>
            <a:r>
              <a:rPr lang="en-US" dirty="0" smtClean="0">
                <a:solidFill>
                  <a:schemeClr val="tx1"/>
                </a:solidFill>
              </a:rPr>
              <a:t>If statements</a:t>
            </a:r>
            <a:endParaRPr lang="en-US" dirty="0">
              <a:solidFill>
                <a:schemeClr val="tx1"/>
              </a:solidFill>
            </a:endParaRPr>
          </a:p>
        </p:txBody>
      </p:sp>
      <p:pic>
        <p:nvPicPr>
          <p:cNvPr id="1026" name="Picture 2" descr="https://tse3.mm.bing.net/th?id=OIP.M78d3d423e6ca9584ffccb2edd4c0de28o0&amp;pid=15.1&amp;P=0&amp;w=162&amp;h=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853603"/>
            <a:ext cx="3010029" cy="2489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16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71600" y="1143000"/>
            <a:ext cx="77724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The If…Then Statement</a:t>
            </a:r>
          </a:p>
        </p:txBody>
      </p:sp>
      <p:sp>
        <p:nvSpPr>
          <p:cNvPr id="10242" name="Rectangle 3"/>
          <p:cNvSpPr>
            <a:spLocks noGrp="1" noChangeArrowheads="1"/>
          </p:cNvSpPr>
          <p:nvPr>
            <p:ph idx="1"/>
          </p:nvPr>
        </p:nvSpPr>
        <p:spPr>
          <a:xfrm>
            <a:off x="1219199" y="2286000"/>
            <a:ext cx="7914409" cy="4582391"/>
          </a:xfrm>
        </p:spPr>
        <p:txBody>
          <a:bodyPr>
            <a:normAutofit lnSpcReduction="10000"/>
          </a:bodyPr>
          <a:lstStyle/>
          <a:p>
            <a:pPr eaLnBrk="1" hangingPunct="1">
              <a:lnSpc>
                <a:spcPct val="90000"/>
              </a:lnSpc>
            </a:pPr>
            <a:r>
              <a:rPr lang="en-US" altLang="en-US" sz="2800" b="1" dirty="0" smtClean="0">
                <a:latin typeface="Times New Roman" pitchFamily="18" charset="0"/>
                <a:cs typeface="Times New Roman" pitchFamily="18" charset="0"/>
              </a:rPr>
              <a:t>If…Then statement  is a decision structure that executes code when a condition is true. </a:t>
            </a:r>
          </a:p>
          <a:p>
            <a:pPr lvl="1" eaLnBrk="1" hangingPunct="1">
              <a:lnSpc>
                <a:spcPct val="90000"/>
              </a:lnSpc>
            </a:pPr>
            <a:r>
              <a:rPr lang="en-US" altLang="en-US" sz="1800" b="1" dirty="0" smtClean="0">
                <a:latin typeface="Times New Roman" pitchFamily="18" charset="0"/>
                <a:cs typeface="Times New Roman" pitchFamily="18" charset="0"/>
              </a:rPr>
              <a:t>Example: </a:t>
            </a:r>
          </a:p>
          <a:p>
            <a:pPr lvl="1" eaLnBrk="1" hangingPunct="1">
              <a:lnSpc>
                <a:spcPct val="90000"/>
              </a:lnSpc>
              <a:buFont typeface="Verdana" pitchFamily="34" charset="0"/>
              <a:buNone/>
            </a:pPr>
            <a:r>
              <a:rPr lang="en-US" altLang="en-US" sz="1800" b="1" dirty="0" smtClean="0">
                <a:latin typeface="Times New Roman" pitchFamily="18" charset="0"/>
                <a:cs typeface="Times New Roman" pitchFamily="18" charset="0"/>
              </a:rPr>
              <a:t>               If </a:t>
            </a:r>
            <a:r>
              <a:rPr lang="en-US" altLang="en-US" sz="1800" b="1" dirty="0" err="1" smtClean="0">
                <a:latin typeface="Times New Roman" pitchFamily="18" charset="0"/>
                <a:cs typeface="Times New Roman" pitchFamily="18" charset="0"/>
              </a:rPr>
              <a:t>intGuess</a:t>
            </a:r>
            <a:r>
              <a:rPr lang="en-US" altLang="en-US" sz="1800" b="1" dirty="0" smtClean="0">
                <a:latin typeface="Times New Roman" pitchFamily="18" charset="0"/>
                <a:cs typeface="Times New Roman" pitchFamily="18" charset="0"/>
              </a:rPr>
              <a:t> = 10 Then</a:t>
            </a:r>
          </a:p>
          <a:p>
            <a:pPr lvl="4" eaLnBrk="1" hangingPunct="1">
              <a:lnSpc>
                <a:spcPct val="90000"/>
              </a:lnSpc>
              <a:buFontTx/>
              <a:buNone/>
            </a:pPr>
            <a:r>
              <a:rPr lang="en-US" altLang="en-US" b="1" dirty="0" smtClean="0">
                <a:latin typeface="Times New Roman" pitchFamily="18" charset="0"/>
                <a:cs typeface="Times New Roman" pitchFamily="18" charset="0"/>
              </a:rPr>
              <a:t>       </a:t>
            </a:r>
            <a:r>
              <a:rPr lang="en-US" altLang="en-US" b="1" dirty="0" err="1" smtClean="0">
                <a:latin typeface="Times New Roman" pitchFamily="18" charset="0"/>
                <a:cs typeface="Times New Roman" pitchFamily="18" charset="0"/>
              </a:rPr>
              <a:t>lblGuessCheckedMessage.Text</a:t>
            </a:r>
            <a:r>
              <a:rPr lang="en-US" altLang="en-US" b="1" dirty="0" smtClean="0">
                <a:latin typeface="Times New Roman" pitchFamily="18" charset="0"/>
                <a:cs typeface="Times New Roman" pitchFamily="18" charset="0"/>
              </a:rPr>
              <a:t> </a:t>
            </a:r>
            <a:r>
              <a:rPr lang="en-US" altLang="en-US" b="1" dirty="0" smtClean="0">
                <a:latin typeface="Times New Roman" pitchFamily="18" charset="0"/>
                <a:cs typeface="Times New Roman" pitchFamily="18" charset="0"/>
              </a:rPr>
              <a:t>= “You guessed it!”</a:t>
            </a:r>
          </a:p>
          <a:p>
            <a:pPr lvl="3" eaLnBrk="1" hangingPunct="1">
              <a:lnSpc>
                <a:spcPct val="90000"/>
              </a:lnSpc>
              <a:buFontTx/>
              <a:buNone/>
            </a:pPr>
            <a:r>
              <a:rPr lang="en-US" altLang="en-US" sz="1800" b="1" dirty="0" smtClean="0">
                <a:latin typeface="Times New Roman" pitchFamily="18" charset="0"/>
                <a:cs typeface="Times New Roman" pitchFamily="18" charset="0"/>
              </a:rPr>
              <a:t>      End If</a:t>
            </a:r>
          </a:p>
          <a:p>
            <a:pPr lvl="1" eaLnBrk="1" hangingPunct="1">
              <a:lnSpc>
                <a:spcPct val="90000"/>
              </a:lnSpc>
              <a:buFontTx/>
              <a:buNone/>
            </a:pPr>
            <a:r>
              <a:rPr lang="en-US" altLang="en-US" sz="2400" b="1" dirty="0" smtClean="0">
                <a:latin typeface="Times New Roman" pitchFamily="18" charset="0"/>
                <a:cs typeface="Times New Roman" pitchFamily="18" charset="0"/>
              </a:rPr>
              <a:t>If the value of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is 10, the </a:t>
            </a:r>
            <a:r>
              <a:rPr lang="en-US" altLang="en-US" sz="2400" b="1" dirty="0">
                <a:latin typeface="Times New Roman" pitchFamily="18" charset="0"/>
                <a:cs typeface="Times New Roman" pitchFamily="18" charset="0"/>
              </a:rPr>
              <a:t>T</a:t>
            </a:r>
            <a:r>
              <a:rPr lang="en-US" altLang="en-US" sz="2400" b="1" dirty="0" smtClean="0">
                <a:latin typeface="Times New Roman" pitchFamily="18" charset="0"/>
                <a:cs typeface="Times New Roman" pitchFamily="18" charset="0"/>
              </a:rPr>
              <a:t>ext </a:t>
            </a:r>
            <a:r>
              <a:rPr lang="en-US" altLang="en-US" sz="2400" b="1" dirty="0" smtClean="0">
                <a:latin typeface="Times New Roman" pitchFamily="18" charset="0"/>
                <a:cs typeface="Times New Roman" pitchFamily="18" charset="0"/>
              </a:rPr>
              <a:t>property of the label object is executed. </a:t>
            </a:r>
          </a:p>
          <a:p>
            <a:pPr lvl="1" eaLnBrk="1" hangingPunct="1">
              <a:lnSpc>
                <a:spcPct val="90000"/>
              </a:lnSpc>
              <a:buFontTx/>
              <a:buNone/>
            </a:pPr>
            <a:r>
              <a:rPr lang="en-US" altLang="en-US" sz="2400" b="1" dirty="0" smtClean="0">
                <a:latin typeface="Times New Roman" pitchFamily="18" charset="0"/>
                <a:cs typeface="Times New Roman" pitchFamily="18" charset="0"/>
              </a:rPr>
              <a:t>If the value of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in not equal to 10, then the assignment statement is not executed and program flow continue on to the next line after the End If.</a:t>
            </a:r>
          </a:p>
          <a:p>
            <a:pPr lvl="1" eaLnBrk="1" hangingPunct="1">
              <a:lnSpc>
                <a:spcPct val="90000"/>
              </a:lnSpc>
              <a:buFontTx/>
              <a:buNone/>
            </a:pPr>
            <a:r>
              <a:rPr lang="en-US" altLang="en-US" sz="2400" b="1" dirty="0" smtClean="0">
                <a:latin typeface="Times New Roman" pitchFamily="18" charset="0"/>
                <a:cs typeface="Times New Roman" pitchFamily="18" charset="0"/>
              </a:rPr>
              <a:t>You can have multiple lines of code between the Then and End If</a:t>
            </a:r>
          </a:p>
        </p:txBody>
      </p:sp>
    </p:spTree>
    <p:extLst>
      <p:ext uri="{BB962C8B-B14F-4D97-AF65-F5344CB8AC3E}">
        <p14:creationId xmlns:p14="http://schemas.microsoft.com/office/powerpoint/2010/main" val="37818889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21327" y="12192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Equal </a:t>
            </a:r>
            <a:r>
              <a:rPr lang="en-US" dirty="0" smtClean="0">
                <a:solidFill>
                  <a:schemeClr val="tx1"/>
                </a:solidFill>
                <a:latin typeface="Times New Roman" pitchFamily="18" charset="0"/>
                <a:cs typeface="Times New Roman" pitchFamily="18" charset="0"/>
              </a:rPr>
              <a:t>Symbol  (=)</a:t>
            </a:r>
            <a:endParaRPr lang="en-US" dirty="0" smtClean="0">
              <a:solidFill>
                <a:schemeClr val="tx1"/>
              </a:solidFill>
              <a:latin typeface="Times New Roman" pitchFamily="18" charset="0"/>
              <a:cs typeface="Times New Roman" pitchFamily="18" charset="0"/>
            </a:endParaRPr>
          </a:p>
        </p:txBody>
      </p:sp>
      <p:sp>
        <p:nvSpPr>
          <p:cNvPr id="11266" name="Rectangle 3"/>
          <p:cNvSpPr>
            <a:spLocks noGrp="1" noChangeArrowheads="1"/>
          </p:cNvSpPr>
          <p:nvPr>
            <p:ph idx="1"/>
          </p:nvPr>
        </p:nvSpPr>
        <p:spPr>
          <a:xfrm>
            <a:off x="1143000" y="3124200"/>
            <a:ext cx="8001000" cy="3733800"/>
          </a:xfrm>
        </p:spPr>
        <p:txBody>
          <a:bodyPr>
            <a:normAutofit/>
          </a:bodyPr>
          <a:lstStyle/>
          <a:p>
            <a:pPr eaLnBrk="1" hangingPunct="1">
              <a:buFontTx/>
              <a:buNone/>
            </a:pPr>
            <a:r>
              <a:rPr lang="en-US" altLang="en-US" b="1" dirty="0" smtClean="0">
                <a:latin typeface="Times New Roman" pitchFamily="18" charset="0"/>
                <a:cs typeface="Times New Roman" pitchFamily="18" charset="0"/>
              </a:rPr>
              <a:t>Has two purposes:</a:t>
            </a:r>
          </a:p>
          <a:p>
            <a:pPr lvl="1" eaLnBrk="1" hangingPunct="1">
              <a:buFontTx/>
              <a:buNone/>
            </a:pPr>
            <a:r>
              <a:rPr lang="en-US" altLang="en-US" b="1" dirty="0" smtClean="0">
                <a:latin typeface="Times New Roman" pitchFamily="18" charset="0"/>
                <a:cs typeface="Times New Roman" pitchFamily="18" charset="0"/>
              </a:rPr>
              <a:t>Comparison – compare two values and return true or false. (If Statements)</a:t>
            </a:r>
          </a:p>
          <a:p>
            <a:pPr lvl="1" eaLnBrk="1" hangingPunct="1">
              <a:buFontTx/>
              <a:buNone/>
            </a:pPr>
            <a:r>
              <a:rPr lang="en-US" altLang="en-US" b="1" dirty="0" smtClean="0">
                <a:latin typeface="Times New Roman" pitchFamily="18" charset="0"/>
                <a:cs typeface="Times New Roman" pitchFamily="18" charset="0"/>
              </a:rPr>
              <a:t>Assignment – Takes the value on the right side and set the left side memory location to the value.</a:t>
            </a:r>
          </a:p>
        </p:txBody>
      </p:sp>
    </p:spTree>
    <p:extLst>
      <p:ext uri="{BB962C8B-B14F-4D97-AF65-F5344CB8AC3E}">
        <p14:creationId xmlns:p14="http://schemas.microsoft.com/office/powerpoint/2010/main" val="795888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066800" y="1219200"/>
            <a:ext cx="8077200" cy="1066800"/>
          </a:xfrm>
        </p:spPr>
        <p:txBody>
          <a:bodyPr>
            <a:normAutofit fontScale="90000"/>
          </a:bodyPr>
          <a:lstStyle/>
          <a:p>
            <a:pPr algn="ctr" eaLnBrk="1" fontAlgn="auto" hangingPunct="1">
              <a:spcAft>
                <a:spcPts val="0"/>
              </a:spcAft>
              <a:defRPr/>
            </a:pPr>
            <a:r>
              <a:rPr lang="en-US" sz="3600" dirty="0" smtClean="0">
                <a:solidFill>
                  <a:schemeClr val="tx1"/>
                </a:solidFill>
                <a:latin typeface="Times New Roman" pitchFamily="18" charset="0"/>
                <a:cs typeface="Times New Roman" pitchFamily="18" charset="0"/>
              </a:rPr>
              <a:t>Boolean Expression &amp; Relational Operators</a:t>
            </a:r>
          </a:p>
        </p:txBody>
      </p:sp>
      <p:sp>
        <p:nvSpPr>
          <p:cNvPr id="12290" name="Rectangle 3"/>
          <p:cNvSpPr>
            <a:spLocks noGrp="1" noChangeArrowheads="1"/>
          </p:cNvSpPr>
          <p:nvPr>
            <p:ph idx="1"/>
          </p:nvPr>
        </p:nvSpPr>
        <p:spPr>
          <a:xfrm>
            <a:off x="1142999" y="2438400"/>
            <a:ext cx="7987145" cy="4419600"/>
          </a:xfrm>
        </p:spPr>
        <p:txBody>
          <a:bodyPr>
            <a:normAutofit lnSpcReduction="10000"/>
          </a:bodyPr>
          <a:lstStyle/>
          <a:p>
            <a:pPr eaLnBrk="1" hangingPunct="1">
              <a:lnSpc>
                <a:spcPct val="90000"/>
              </a:lnSpc>
            </a:pPr>
            <a:r>
              <a:rPr lang="en-US" altLang="en-US" sz="2800" b="1" dirty="0" smtClean="0">
                <a:latin typeface="Times New Roman" pitchFamily="18" charset="0"/>
                <a:cs typeface="Times New Roman" pitchFamily="18" charset="0"/>
              </a:rPr>
              <a:t>The condition of the If </a:t>
            </a:r>
            <a:r>
              <a:rPr lang="en-US" altLang="en-US" sz="2800" b="1" dirty="0" smtClean="0">
                <a:solidFill>
                  <a:srgbClr val="FF0000"/>
                </a:solidFill>
                <a:latin typeface="Times New Roman" pitchFamily="18" charset="0"/>
                <a:cs typeface="Times New Roman" pitchFamily="18" charset="0"/>
              </a:rPr>
              <a:t>condition </a:t>
            </a:r>
            <a:r>
              <a:rPr lang="en-US" altLang="en-US" sz="2800" b="1" dirty="0" smtClean="0">
                <a:latin typeface="Times New Roman" pitchFamily="18" charset="0"/>
                <a:cs typeface="Times New Roman" pitchFamily="18" charset="0"/>
              </a:rPr>
              <a:t>Then statement is a Boolean expression.</a:t>
            </a:r>
          </a:p>
          <a:p>
            <a:pPr eaLnBrk="1" hangingPunct="1">
              <a:lnSpc>
                <a:spcPct val="90000"/>
              </a:lnSpc>
            </a:pPr>
            <a:r>
              <a:rPr lang="en-US" altLang="en-US" sz="2800" b="1" dirty="0" smtClean="0">
                <a:latin typeface="Times New Roman" pitchFamily="18" charset="0"/>
                <a:cs typeface="Times New Roman" pitchFamily="18" charset="0"/>
              </a:rPr>
              <a:t>Boolean expression – evaluates to either True or False.</a:t>
            </a:r>
          </a:p>
          <a:p>
            <a:pPr eaLnBrk="1" hangingPunct="1">
              <a:lnSpc>
                <a:spcPct val="90000"/>
              </a:lnSpc>
            </a:pPr>
            <a:r>
              <a:rPr lang="en-US" altLang="en-US" sz="2800" b="1" dirty="0" smtClean="0">
                <a:latin typeface="Times New Roman" pitchFamily="18" charset="0"/>
                <a:cs typeface="Times New Roman" pitchFamily="18" charset="0"/>
              </a:rPr>
              <a:t>A Boolean variable may also be used as the condition of the If…Then statement.</a:t>
            </a:r>
          </a:p>
          <a:p>
            <a:pPr lvl="1" eaLnBrk="1" hangingPunct="1">
              <a:lnSpc>
                <a:spcPct val="90000"/>
              </a:lnSpc>
            </a:pPr>
            <a:r>
              <a:rPr lang="en-US" altLang="en-US" sz="2400" b="1" dirty="0" smtClean="0">
                <a:latin typeface="Times New Roman" pitchFamily="18" charset="0"/>
                <a:cs typeface="Times New Roman" pitchFamily="18" charset="0"/>
              </a:rPr>
              <a:t>Example: Dim </a:t>
            </a:r>
            <a:r>
              <a:rPr lang="en-US" altLang="en-US" sz="2400" b="1" dirty="0" err="1" smtClean="0">
                <a:latin typeface="Times New Roman" pitchFamily="18" charset="0"/>
                <a:cs typeface="Times New Roman" pitchFamily="18" charset="0"/>
              </a:rPr>
              <a:t>blnAns</a:t>
            </a:r>
            <a:r>
              <a:rPr lang="en-US" altLang="en-US" sz="2400" b="1" dirty="0" smtClean="0">
                <a:latin typeface="Times New Roman" pitchFamily="18" charset="0"/>
                <a:cs typeface="Times New Roman" pitchFamily="18" charset="0"/>
              </a:rPr>
              <a:t> As Boolean</a:t>
            </a:r>
          </a:p>
          <a:p>
            <a:pPr lvl="1" eaLnBrk="1" hangingPunct="1">
              <a:lnSpc>
                <a:spcPct val="90000"/>
              </a:lnSpc>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blnAns</a:t>
            </a:r>
            <a:r>
              <a:rPr lang="en-US" altLang="en-US" sz="2400" b="1" dirty="0" smtClean="0">
                <a:latin typeface="Times New Roman" pitchFamily="18" charset="0"/>
                <a:cs typeface="Times New Roman" pitchFamily="18" charset="0"/>
              </a:rPr>
              <a:t> = True</a:t>
            </a:r>
          </a:p>
          <a:p>
            <a:pPr lvl="1" eaLnBrk="1" hangingPunct="1">
              <a:lnSpc>
                <a:spcPct val="90000"/>
              </a:lnSpc>
              <a:buFontTx/>
              <a:buNone/>
            </a:pPr>
            <a:r>
              <a:rPr lang="en-US" altLang="en-US" sz="2400" b="1" dirty="0" smtClean="0">
                <a:latin typeface="Times New Roman" pitchFamily="18" charset="0"/>
                <a:cs typeface="Times New Roman" pitchFamily="18" charset="0"/>
              </a:rPr>
              <a:t>                    If </a:t>
            </a:r>
            <a:r>
              <a:rPr lang="en-US" altLang="en-US" sz="2400" b="1" dirty="0" err="1" smtClean="0">
                <a:latin typeface="Times New Roman" pitchFamily="18" charset="0"/>
                <a:cs typeface="Times New Roman" pitchFamily="18" charset="0"/>
              </a:rPr>
              <a:t>blnAns</a:t>
            </a:r>
            <a:r>
              <a:rPr lang="en-US" altLang="en-US" sz="2400" b="1" dirty="0" smtClean="0">
                <a:latin typeface="Times New Roman" pitchFamily="18" charset="0"/>
                <a:cs typeface="Times New Roman" pitchFamily="18" charset="0"/>
              </a:rPr>
              <a:t> Then</a:t>
            </a:r>
          </a:p>
          <a:p>
            <a:pPr lvl="1" eaLnBrk="1" hangingPunct="1">
              <a:lnSpc>
                <a:spcPct val="90000"/>
              </a:lnSpc>
              <a:buFontTx/>
              <a:buNone/>
            </a:pPr>
            <a:r>
              <a:rPr lang="en-US" altLang="en-US" sz="2400" b="1" dirty="0" smtClean="0">
                <a:latin typeface="Times New Roman" pitchFamily="18" charset="0"/>
                <a:cs typeface="Times New Roman" pitchFamily="18" charset="0"/>
              </a:rPr>
              <a:t>                     	Some type of code goes here</a:t>
            </a:r>
          </a:p>
          <a:p>
            <a:pPr lvl="1" eaLnBrk="1" hangingPunct="1">
              <a:lnSpc>
                <a:spcPct val="90000"/>
              </a:lnSpc>
              <a:buFontTx/>
              <a:buNone/>
            </a:pPr>
            <a:r>
              <a:rPr lang="en-US" altLang="en-US" sz="2400" b="1" dirty="0" smtClean="0">
                <a:latin typeface="Times New Roman" pitchFamily="18" charset="0"/>
                <a:cs typeface="Times New Roman" pitchFamily="18" charset="0"/>
              </a:rPr>
              <a:t>                    End If</a:t>
            </a:r>
          </a:p>
          <a:p>
            <a:pPr lvl="1" eaLnBrk="1" hangingPunct="1">
              <a:lnSpc>
                <a:spcPct val="90000"/>
              </a:lnSpc>
              <a:buFontTx/>
              <a:buNone/>
            </a:pPr>
            <a:endParaRPr lang="en-US" altLang="en-US" sz="2400" dirty="0" smtClean="0"/>
          </a:p>
        </p:txBody>
      </p:sp>
    </p:spTree>
    <p:extLst>
      <p:ext uri="{BB962C8B-B14F-4D97-AF65-F5344CB8AC3E}">
        <p14:creationId xmlns:p14="http://schemas.microsoft.com/office/powerpoint/2010/main" val="3477498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295399" y="1219200"/>
            <a:ext cx="7876309" cy="10668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Relational Operators</a:t>
            </a:r>
          </a:p>
        </p:txBody>
      </p:sp>
      <p:sp>
        <p:nvSpPr>
          <p:cNvPr id="13314" name="Rectangle 3"/>
          <p:cNvSpPr>
            <a:spLocks noGrp="1" noChangeArrowheads="1"/>
          </p:cNvSpPr>
          <p:nvPr>
            <p:ph idx="1"/>
          </p:nvPr>
        </p:nvSpPr>
        <p:spPr>
          <a:xfrm>
            <a:off x="1219200" y="2667000"/>
            <a:ext cx="7942118" cy="4197927"/>
          </a:xfrm>
        </p:spPr>
        <p:txBody>
          <a:bodyPr>
            <a:normAutofit/>
          </a:bodyPr>
          <a:lstStyle/>
          <a:p>
            <a:pPr eaLnBrk="1" hangingPunct="1">
              <a:buFontTx/>
              <a:buNone/>
            </a:pPr>
            <a:r>
              <a:rPr lang="en-US" altLang="en-US" b="1" dirty="0" smtClean="0">
                <a:latin typeface="Times New Roman" pitchFamily="18" charset="0"/>
                <a:cs typeface="Times New Roman" pitchFamily="18" charset="0"/>
              </a:rPr>
              <a:t>Six relational operators:</a:t>
            </a:r>
          </a:p>
          <a:p>
            <a:pPr lvl="1" eaLnBrk="1" hangingPunct="1">
              <a:buFont typeface="Wingdings" pitchFamily="2" charset="2"/>
              <a:buChar char="§"/>
            </a:pPr>
            <a:r>
              <a:rPr lang="en-US" altLang="en-US" b="1" dirty="0" smtClean="0">
                <a:latin typeface="Times New Roman" pitchFamily="18" charset="0"/>
                <a:cs typeface="Times New Roman" pitchFamily="18" charset="0"/>
              </a:rPr>
              <a:t>=  equal sign</a:t>
            </a:r>
          </a:p>
          <a:p>
            <a:pPr lvl="1" eaLnBrk="1" hangingPunct="1">
              <a:buFont typeface="Wingdings" pitchFamily="2" charset="2"/>
              <a:buChar char="§"/>
            </a:pPr>
            <a:r>
              <a:rPr lang="en-US" altLang="en-US" b="1" dirty="0" smtClean="0">
                <a:latin typeface="Times New Roman" pitchFamily="18" charset="0"/>
                <a:cs typeface="Times New Roman" pitchFamily="18" charset="0"/>
              </a:rPr>
              <a:t>&lt;  less than</a:t>
            </a:r>
          </a:p>
          <a:p>
            <a:pPr lvl="1" eaLnBrk="1" hangingPunct="1">
              <a:buFont typeface="Wingdings" pitchFamily="2" charset="2"/>
              <a:buChar char="§"/>
            </a:pPr>
            <a:r>
              <a:rPr lang="en-US" altLang="en-US" b="1" dirty="0" smtClean="0">
                <a:latin typeface="Times New Roman" pitchFamily="18" charset="0"/>
                <a:cs typeface="Times New Roman" pitchFamily="18" charset="0"/>
              </a:rPr>
              <a:t>&lt;=  less than or equal to</a:t>
            </a:r>
          </a:p>
          <a:p>
            <a:pPr lvl="1" eaLnBrk="1" hangingPunct="1">
              <a:buFont typeface="Wingdings" pitchFamily="2" charset="2"/>
              <a:buChar char="§"/>
            </a:pPr>
            <a:r>
              <a:rPr lang="en-US" altLang="en-US" b="1" dirty="0" smtClean="0">
                <a:latin typeface="Times New Roman" pitchFamily="18" charset="0"/>
                <a:cs typeface="Times New Roman" pitchFamily="18" charset="0"/>
              </a:rPr>
              <a:t>&gt;  Greater than</a:t>
            </a:r>
          </a:p>
          <a:p>
            <a:pPr lvl="1" eaLnBrk="1" hangingPunct="1">
              <a:buFont typeface="Wingdings" pitchFamily="2" charset="2"/>
              <a:buChar char="§"/>
            </a:pPr>
            <a:r>
              <a:rPr lang="en-US" altLang="en-US" b="1" dirty="0" smtClean="0">
                <a:latin typeface="Times New Roman" pitchFamily="18" charset="0"/>
                <a:cs typeface="Times New Roman" pitchFamily="18" charset="0"/>
              </a:rPr>
              <a:t>&gt;=  Greater than or equal to</a:t>
            </a:r>
          </a:p>
          <a:p>
            <a:pPr lvl="1" eaLnBrk="1" hangingPunct="1">
              <a:buFont typeface="Wingdings" pitchFamily="2" charset="2"/>
              <a:buChar char="§"/>
            </a:pPr>
            <a:r>
              <a:rPr lang="en-US" altLang="en-US" b="1" dirty="0" smtClean="0">
                <a:latin typeface="Times New Roman" pitchFamily="18" charset="0"/>
                <a:cs typeface="Times New Roman" pitchFamily="18" charset="0"/>
              </a:rPr>
              <a:t>&lt;&gt;  Not equal to</a:t>
            </a:r>
          </a:p>
        </p:txBody>
      </p:sp>
    </p:spTree>
    <p:extLst>
      <p:ext uri="{BB962C8B-B14F-4D97-AF65-F5344CB8AC3E}">
        <p14:creationId xmlns:p14="http://schemas.microsoft.com/office/powerpoint/2010/main" val="22599916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1219200"/>
            <a:ext cx="8115300" cy="1066800"/>
          </a:xfrm>
        </p:spPr>
        <p:txBody>
          <a:bodyPr/>
          <a:lstStyle/>
          <a:p>
            <a:pPr algn="ctr" eaLnBrk="1" fontAlgn="auto" hangingPunct="1">
              <a:spcAft>
                <a:spcPts val="0"/>
              </a:spcAft>
              <a:buFont typeface="Wingdings" pitchFamily="2" charset="2"/>
              <a:buNone/>
              <a:defRPr/>
            </a:pPr>
            <a:r>
              <a:rPr lang="en-US" dirty="0" smtClean="0">
                <a:solidFill>
                  <a:schemeClr val="tx1"/>
                </a:solidFill>
                <a:latin typeface="Times New Roman" pitchFamily="18" charset="0"/>
                <a:cs typeface="Times New Roman" pitchFamily="18" charset="0"/>
              </a:rPr>
              <a:t> </a:t>
            </a:r>
            <a:r>
              <a:rPr lang="en-US" dirty="0" err="1" smtClean="0">
                <a:solidFill>
                  <a:schemeClr val="tx1"/>
                </a:solidFill>
                <a:latin typeface="Times New Roman" pitchFamily="18" charset="0"/>
                <a:cs typeface="Times New Roman" pitchFamily="18" charset="0"/>
              </a:rPr>
              <a:t>Roundoff</a:t>
            </a:r>
            <a:r>
              <a:rPr lang="en-US" dirty="0" smtClean="0">
                <a:solidFill>
                  <a:schemeClr val="tx1"/>
                </a:solidFill>
                <a:latin typeface="Times New Roman" pitchFamily="18" charset="0"/>
                <a:cs typeface="Times New Roman" pitchFamily="18" charset="0"/>
              </a:rPr>
              <a:t> Error</a:t>
            </a:r>
          </a:p>
        </p:txBody>
      </p:sp>
      <p:sp>
        <p:nvSpPr>
          <p:cNvPr id="14338" name="Rectangle 3"/>
          <p:cNvSpPr>
            <a:spLocks noGrp="1" noChangeArrowheads="1"/>
          </p:cNvSpPr>
          <p:nvPr>
            <p:ph idx="1"/>
          </p:nvPr>
        </p:nvSpPr>
        <p:spPr>
          <a:xfrm>
            <a:off x="1201882" y="3657600"/>
            <a:ext cx="7924800" cy="3176155"/>
          </a:xfrm>
        </p:spPr>
        <p:txBody>
          <a:bodyPr>
            <a:normAutofit/>
          </a:bodyPr>
          <a:lstStyle/>
          <a:p>
            <a:pPr eaLnBrk="1" hangingPunct="1">
              <a:buFont typeface="Wingdings" pitchFamily="2" charset="2"/>
              <a:buChar char="§"/>
            </a:pPr>
            <a:r>
              <a:rPr lang="en-US" altLang="en-US" b="1" dirty="0" smtClean="0">
                <a:latin typeface="Times New Roman" pitchFamily="18" charset="0"/>
                <a:cs typeface="Times New Roman" pitchFamily="18" charset="0"/>
              </a:rPr>
              <a:t>If…Then statement should never make an equality (=) comparison between floating point numbers (numbers with decimals) because of the possibility of a </a:t>
            </a:r>
            <a:r>
              <a:rPr lang="en-US" altLang="en-US" b="1" dirty="0" err="1" smtClean="0">
                <a:latin typeface="Times New Roman" pitchFamily="18" charset="0"/>
                <a:cs typeface="Times New Roman" pitchFamily="18" charset="0"/>
              </a:rPr>
              <a:t>roundoff</a:t>
            </a:r>
            <a:r>
              <a:rPr lang="en-US" altLang="en-US" b="1" dirty="0" smtClean="0">
                <a:latin typeface="Times New Roman" pitchFamily="18" charset="0"/>
                <a:cs typeface="Times New Roman" pitchFamily="18" charset="0"/>
              </a:rPr>
              <a:t> error.</a:t>
            </a:r>
          </a:p>
        </p:txBody>
      </p:sp>
    </p:spTree>
    <p:extLst>
      <p:ext uri="{BB962C8B-B14F-4D97-AF65-F5344CB8AC3E}">
        <p14:creationId xmlns:p14="http://schemas.microsoft.com/office/powerpoint/2010/main" val="30941526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43000" y="1219200"/>
            <a:ext cx="7997536" cy="1066800"/>
          </a:xfrm>
        </p:spPr>
        <p:txBody>
          <a:bodyPr/>
          <a:lstStyle/>
          <a:p>
            <a:pPr algn="ctr" eaLnBrk="1" fontAlgn="auto" hangingPunct="1">
              <a:spcAft>
                <a:spcPts val="0"/>
              </a:spcAft>
              <a:buFont typeface="Wingdings" pitchFamily="2" charset="2"/>
              <a:buNone/>
              <a:defRPr/>
            </a:pPr>
            <a:r>
              <a:rPr lang="en-US" dirty="0" smtClean="0">
                <a:solidFill>
                  <a:schemeClr val="tx1"/>
                </a:solidFill>
                <a:latin typeface="Times New Roman" pitchFamily="18" charset="0"/>
                <a:cs typeface="Times New Roman" pitchFamily="18" charset="0"/>
              </a:rPr>
              <a:t> The If…Then…Else Statement</a:t>
            </a:r>
          </a:p>
        </p:txBody>
      </p:sp>
      <p:sp>
        <p:nvSpPr>
          <p:cNvPr id="15362" name="Rectangle 3"/>
          <p:cNvSpPr>
            <a:spLocks noGrp="1" noChangeArrowheads="1"/>
          </p:cNvSpPr>
          <p:nvPr>
            <p:ph idx="1"/>
          </p:nvPr>
        </p:nvSpPr>
        <p:spPr>
          <a:xfrm>
            <a:off x="1066800" y="2209800"/>
            <a:ext cx="8229600" cy="4648200"/>
          </a:xfrm>
        </p:spPr>
        <p:txBody>
          <a:bodyPr>
            <a:normAutofit/>
          </a:bodyPr>
          <a:lstStyle/>
          <a:p>
            <a:pPr eaLnBrk="1" hangingPunct="1">
              <a:buFont typeface="Wingdings" pitchFamily="2" charset="2"/>
              <a:buChar char="§"/>
            </a:pPr>
            <a:r>
              <a:rPr lang="en-US" altLang="en-US" sz="2800" b="1" dirty="0" smtClean="0">
                <a:latin typeface="Times New Roman" pitchFamily="18" charset="0"/>
                <a:cs typeface="Times New Roman" pitchFamily="18" charset="0"/>
              </a:rPr>
              <a:t>Optional to an If…Then statement  </a:t>
            </a:r>
          </a:p>
          <a:p>
            <a:pPr eaLnBrk="1" hangingPunct="1">
              <a:buFont typeface="Wingdings" pitchFamily="2" charset="2"/>
              <a:buChar char="§"/>
            </a:pPr>
            <a:r>
              <a:rPr lang="en-US" altLang="en-US" sz="2800" b="1" dirty="0" smtClean="0">
                <a:latin typeface="Times New Roman" pitchFamily="18" charset="0"/>
                <a:cs typeface="Times New Roman" pitchFamily="18" charset="0"/>
              </a:rPr>
              <a:t>Executed when the If condition evaluates to False.</a:t>
            </a:r>
          </a:p>
          <a:p>
            <a:pPr eaLnBrk="1" hangingPunct="1">
              <a:buFont typeface="Wingdings" pitchFamily="2" charset="2"/>
              <a:buChar char="§"/>
            </a:pPr>
            <a:r>
              <a:rPr lang="en-US" altLang="en-US" sz="2800" b="1" dirty="0" smtClean="0">
                <a:latin typeface="Times New Roman" pitchFamily="18" charset="0"/>
                <a:cs typeface="Times New Roman" pitchFamily="18" charset="0"/>
              </a:rPr>
              <a:t>If…Then…Else form:</a:t>
            </a:r>
          </a:p>
          <a:p>
            <a:pPr eaLnBrk="1" hangingPunct="1">
              <a:buFont typeface="Wingdings" pitchFamily="2" charset="2"/>
              <a:buNone/>
            </a:pPr>
            <a:r>
              <a:rPr lang="en-US" altLang="en-US" sz="2800" b="1" dirty="0" smtClean="0">
                <a:latin typeface="Times New Roman" pitchFamily="18" charset="0"/>
                <a:cs typeface="Times New Roman" pitchFamily="18" charset="0"/>
              </a:rPr>
              <a:t>   If condition Then</a:t>
            </a:r>
          </a:p>
          <a:p>
            <a:pPr eaLnBrk="1" hangingPunct="1">
              <a:buFont typeface="Wingdings" pitchFamily="2" charset="2"/>
              <a:buNone/>
            </a:pPr>
            <a:r>
              <a:rPr lang="en-US" altLang="en-US" sz="2800" b="1" dirty="0" smtClean="0">
                <a:latin typeface="Times New Roman" pitchFamily="18" charset="0"/>
                <a:cs typeface="Times New Roman" pitchFamily="18" charset="0"/>
              </a:rPr>
              <a:t>      statement</a:t>
            </a:r>
          </a:p>
          <a:p>
            <a:pPr eaLnBrk="1" hangingPunct="1">
              <a:buFont typeface="Wingdings" pitchFamily="2" charset="2"/>
              <a:buNone/>
            </a:pPr>
            <a:r>
              <a:rPr lang="en-US" altLang="en-US" sz="2800" b="1" dirty="0" smtClean="0">
                <a:latin typeface="Times New Roman" pitchFamily="18" charset="0"/>
                <a:cs typeface="Times New Roman" pitchFamily="18" charset="0"/>
              </a:rPr>
              <a:t>   Else</a:t>
            </a:r>
          </a:p>
          <a:p>
            <a:pPr eaLnBrk="1" hangingPunct="1">
              <a:buFont typeface="Wingdings" pitchFamily="2" charset="2"/>
              <a:buNone/>
            </a:pPr>
            <a:r>
              <a:rPr lang="en-US" altLang="en-US" sz="2800" b="1" dirty="0" smtClean="0">
                <a:latin typeface="Times New Roman" pitchFamily="18" charset="0"/>
                <a:cs typeface="Times New Roman" pitchFamily="18" charset="0"/>
              </a:rPr>
              <a:t>      statement</a:t>
            </a:r>
          </a:p>
          <a:p>
            <a:pPr eaLnBrk="1" hangingPunct="1">
              <a:buFont typeface="Wingdings" pitchFamily="2" charset="2"/>
              <a:buNone/>
            </a:pPr>
            <a:r>
              <a:rPr lang="en-US" altLang="en-US" sz="2800" b="1" dirty="0" smtClean="0">
                <a:latin typeface="Times New Roman" pitchFamily="18" charset="0"/>
                <a:cs typeface="Times New Roman" pitchFamily="18" charset="0"/>
              </a:rPr>
              <a:t>   End If</a:t>
            </a:r>
          </a:p>
        </p:txBody>
      </p:sp>
    </p:spTree>
    <p:extLst>
      <p:ext uri="{BB962C8B-B14F-4D97-AF65-F5344CB8AC3E}">
        <p14:creationId xmlns:p14="http://schemas.microsoft.com/office/powerpoint/2010/main" val="24229602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43000" y="1143000"/>
            <a:ext cx="8001000" cy="1143000"/>
          </a:xfrm>
        </p:spPr>
        <p:txBody>
          <a:bodyPr>
            <a:normAutofit fontScale="90000"/>
          </a:bodyPr>
          <a:lstStyle/>
          <a:p>
            <a:pPr algn="ctr" eaLnBrk="1" fontAlgn="auto" hangingPunct="1">
              <a:spcAft>
                <a:spcPts val="0"/>
              </a:spcAft>
              <a:buFont typeface="Wingdings" pitchFamily="2" charset="2"/>
              <a:buNone/>
              <a:defRPr/>
            </a:pPr>
            <a:r>
              <a:rPr lang="en-US" dirty="0" smtClean="0">
                <a:solidFill>
                  <a:schemeClr val="tx1"/>
                </a:solidFill>
                <a:latin typeface="Times New Roman" pitchFamily="18" charset="0"/>
                <a:cs typeface="Times New Roman" pitchFamily="18" charset="0"/>
              </a:rPr>
              <a:t>Example of an If…Then…Else Statement</a:t>
            </a:r>
          </a:p>
        </p:txBody>
      </p:sp>
      <p:sp>
        <p:nvSpPr>
          <p:cNvPr id="16386" name="Rectangle 3"/>
          <p:cNvSpPr>
            <a:spLocks noGrp="1" noChangeArrowheads="1"/>
          </p:cNvSpPr>
          <p:nvPr>
            <p:ph idx="1"/>
          </p:nvPr>
        </p:nvSpPr>
        <p:spPr>
          <a:xfrm>
            <a:off x="1143000" y="2438400"/>
            <a:ext cx="8001000" cy="4419600"/>
          </a:xfrm>
        </p:spPr>
        <p:txBody>
          <a:bodyPr>
            <a:normAutofit fontScale="92500" lnSpcReduction="20000"/>
          </a:bodyPr>
          <a:lstStyle/>
          <a:p>
            <a:pPr eaLnBrk="1" hangingPunct="1">
              <a:lnSpc>
                <a:spcPct val="90000"/>
              </a:lnSpc>
              <a:buFont typeface="Wingdings" pitchFamily="2" charset="2"/>
              <a:buNone/>
            </a:pPr>
            <a:r>
              <a:rPr lang="en-US" altLang="en-US" sz="2800" b="1" dirty="0" smtClean="0">
                <a:latin typeface="Times New Roman" pitchFamily="18" charset="0"/>
                <a:cs typeface="Times New Roman" pitchFamily="18" charset="0"/>
              </a:rPr>
              <a:t>Private Sub </a:t>
            </a:r>
            <a:r>
              <a:rPr lang="en-US" altLang="en-US" sz="2800" b="1" dirty="0" err="1" smtClean="0">
                <a:latin typeface="Times New Roman" pitchFamily="18" charset="0"/>
                <a:cs typeface="Times New Roman" pitchFamily="18" charset="0"/>
              </a:rPr>
              <a:t>cmdCheckGuess_Click</a:t>
            </a:r>
            <a:r>
              <a:rPr lang="en-US" altLang="en-US" sz="2800" b="1" dirty="0" smtClean="0">
                <a:latin typeface="Times New Roman" pitchFamily="18" charset="0"/>
                <a:cs typeface="Times New Roman" pitchFamily="18" charset="0"/>
              </a:rPr>
              <a:t>()</a:t>
            </a:r>
          </a:p>
          <a:p>
            <a:pPr lvl="1" eaLnBrk="1" hangingPunct="1">
              <a:lnSpc>
                <a:spcPct val="90000"/>
              </a:lnSpc>
              <a:buFont typeface="Wingdings" pitchFamily="2" charset="2"/>
              <a:buNone/>
            </a:pPr>
            <a:r>
              <a:rPr lang="en-US" altLang="en-US" sz="2400" b="1" dirty="0" err="1" smtClean="0">
                <a:latin typeface="Times New Roman" pitchFamily="18" charset="0"/>
                <a:cs typeface="Times New Roman" pitchFamily="18" charset="0"/>
              </a:rPr>
              <a:t>Const</a:t>
            </a: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intNum</a:t>
            </a:r>
            <a:r>
              <a:rPr lang="en-US" altLang="en-US" sz="2400" b="1" dirty="0" smtClean="0">
                <a:latin typeface="Times New Roman" pitchFamily="18" charset="0"/>
                <a:cs typeface="Times New Roman" pitchFamily="18" charset="0"/>
              </a:rPr>
              <a:t> As Integer = 10</a:t>
            </a: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Dim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As Integer</a:t>
            </a:r>
          </a:p>
          <a:p>
            <a:pPr lvl="1" eaLnBrk="1" hangingPunct="1">
              <a:lnSpc>
                <a:spcPct val="90000"/>
              </a:lnSpc>
              <a:buFont typeface="Wingdings" pitchFamily="2" charset="2"/>
              <a:buNone/>
            </a:pPr>
            <a:endParaRPr lang="en-US" altLang="en-US" sz="2400" b="1" dirty="0" smtClean="0">
              <a:latin typeface="Times New Roman" pitchFamily="18" charset="0"/>
              <a:cs typeface="Times New Roman" pitchFamily="18" charset="0"/>
            </a:endParaRPr>
          </a:p>
          <a:p>
            <a:pPr lvl="1" eaLnBrk="1" hangingPunct="1">
              <a:lnSpc>
                <a:spcPct val="90000"/>
              </a:lnSpc>
              <a:buFont typeface="Wingdings" pitchFamily="2" charset="2"/>
              <a:buNone/>
            </a:pP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 </a:t>
            </a:r>
            <a:r>
              <a:rPr lang="en-US" altLang="en-US" sz="2400" b="1" dirty="0" err="1" smtClean="0">
                <a:latin typeface="Times New Roman" pitchFamily="18" charset="0"/>
                <a:cs typeface="Times New Roman" pitchFamily="18" charset="0"/>
              </a:rPr>
              <a:t>txtGuess.Text</a:t>
            </a:r>
            <a:endParaRPr lang="en-US" altLang="en-US" sz="2400" b="1" dirty="0" smtClean="0">
              <a:latin typeface="Times New Roman" pitchFamily="18" charset="0"/>
              <a:cs typeface="Times New Roman" pitchFamily="18" charset="0"/>
            </a:endParaRPr>
          </a:p>
          <a:p>
            <a:pPr lvl="1" eaLnBrk="1" hangingPunct="1">
              <a:lnSpc>
                <a:spcPct val="90000"/>
              </a:lnSpc>
              <a:buFont typeface="Wingdings" pitchFamily="2" charset="2"/>
              <a:buNone/>
            </a:pPr>
            <a:endParaRPr lang="en-US" altLang="en-US" sz="2400" b="1" dirty="0" smtClean="0">
              <a:latin typeface="Times New Roman" pitchFamily="18" charset="0"/>
              <a:cs typeface="Times New Roman" pitchFamily="18" charset="0"/>
            </a:endParaRP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If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 </a:t>
            </a:r>
            <a:r>
              <a:rPr lang="en-US" altLang="en-US" sz="2400" b="1" dirty="0" err="1" smtClean="0">
                <a:latin typeface="Times New Roman" pitchFamily="18" charset="0"/>
                <a:cs typeface="Times New Roman" pitchFamily="18" charset="0"/>
              </a:rPr>
              <a:t>intNum</a:t>
            </a:r>
            <a:r>
              <a:rPr lang="en-US" altLang="en-US" sz="2400" b="1" dirty="0" smtClean="0">
                <a:latin typeface="Times New Roman" pitchFamily="18" charset="0"/>
                <a:cs typeface="Times New Roman" pitchFamily="18" charset="0"/>
              </a:rPr>
              <a:t> Then</a:t>
            </a: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“You guessed it”</a:t>
            </a: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Else</a:t>
            </a: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 “Try again”</a:t>
            </a:r>
          </a:p>
          <a:p>
            <a:pPr lvl="1"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End If</a:t>
            </a:r>
          </a:p>
          <a:p>
            <a:pPr eaLnBrk="1" hangingPunct="1">
              <a:lnSpc>
                <a:spcPct val="90000"/>
              </a:lnSpc>
              <a:buFont typeface="Wingdings" pitchFamily="2" charset="2"/>
              <a:buNone/>
            </a:pPr>
            <a:r>
              <a:rPr lang="en-US" altLang="en-US" sz="2800" b="1" dirty="0" smtClean="0">
                <a:latin typeface="Times New Roman" pitchFamily="18" charset="0"/>
                <a:cs typeface="Times New Roman" pitchFamily="18" charset="0"/>
              </a:rPr>
              <a:t>End Sub</a:t>
            </a:r>
          </a:p>
          <a:p>
            <a:pPr eaLnBrk="1" hangingPunct="1">
              <a:lnSpc>
                <a:spcPct val="90000"/>
              </a:lnSpc>
              <a:buFont typeface="Wingdings" pitchFamily="2" charset="2"/>
              <a:buNone/>
            </a:pPr>
            <a:r>
              <a:rPr lang="en-US" altLang="en-US" sz="2000" b="1" dirty="0" smtClean="0">
                <a:latin typeface="Times New Roman" pitchFamily="18" charset="0"/>
                <a:cs typeface="Times New Roman" pitchFamily="18" charset="0"/>
              </a:rPr>
              <a:t>Typing a number other than 10 will display “Try again”</a:t>
            </a:r>
          </a:p>
        </p:txBody>
      </p:sp>
    </p:spTree>
    <p:extLst>
      <p:ext uri="{BB962C8B-B14F-4D97-AF65-F5344CB8AC3E}">
        <p14:creationId xmlns:p14="http://schemas.microsoft.com/office/powerpoint/2010/main" val="30921962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1295400"/>
            <a:ext cx="8001000" cy="1066800"/>
          </a:xfrm>
        </p:spPr>
        <p:txBody>
          <a:bodyPr/>
          <a:lstStyle/>
          <a:p>
            <a:pPr algn="ctr" eaLnBrk="1" fontAlgn="auto" hangingPunct="1">
              <a:spcAft>
                <a:spcPts val="0"/>
              </a:spcAft>
              <a:buFont typeface="Wingdings" pitchFamily="2" charset="2"/>
              <a:buNone/>
              <a:defRPr/>
            </a:pPr>
            <a:r>
              <a:rPr lang="en-US" sz="3600" dirty="0" smtClean="0">
                <a:solidFill>
                  <a:schemeClr val="tx1"/>
                </a:solidFill>
                <a:latin typeface="Times New Roman" pitchFamily="18" charset="0"/>
                <a:cs typeface="Times New Roman" pitchFamily="18" charset="0"/>
              </a:rPr>
              <a:t>Indentation</a:t>
            </a:r>
          </a:p>
        </p:txBody>
      </p:sp>
      <p:sp>
        <p:nvSpPr>
          <p:cNvPr id="17410" name="Rectangle 3"/>
          <p:cNvSpPr>
            <a:spLocks noGrp="1" noChangeArrowheads="1"/>
          </p:cNvSpPr>
          <p:nvPr>
            <p:ph idx="1"/>
          </p:nvPr>
        </p:nvSpPr>
        <p:spPr>
          <a:xfrm>
            <a:off x="1143000" y="3131127"/>
            <a:ext cx="8001000" cy="3733800"/>
          </a:xfrm>
        </p:spPr>
        <p:txBody>
          <a:bodyPr>
            <a:normAutofit fontScale="92500"/>
          </a:bodyPr>
          <a:lstStyle/>
          <a:p>
            <a:pPr eaLnBrk="1" hangingPunct="1">
              <a:lnSpc>
                <a:spcPct val="90000"/>
              </a:lnSpc>
            </a:pPr>
            <a:r>
              <a:rPr lang="en-US" altLang="en-US" sz="2400" b="1" dirty="0" smtClean="0">
                <a:latin typeface="Times New Roman" pitchFamily="18" charset="0"/>
                <a:cs typeface="Times New Roman" pitchFamily="18" charset="0"/>
              </a:rPr>
              <a:t>Indentation helps readability</a:t>
            </a:r>
          </a:p>
          <a:p>
            <a:pPr eaLnBrk="1" hangingPunct="1">
              <a:lnSpc>
                <a:spcPct val="90000"/>
              </a:lnSpc>
            </a:pPr>
            <a:r>
              <a:rPr lang="en-US" altLang="en-US" sz="2400" b="1" dirty="0" smtClean="0">
                <a:latin typeface="Times New Roman" pitchFamily="18" charset="0"/>
                <a:cs typeface="Times New Roman" pitchFamily="18" charset="0"/>
              </a:rPr>
              <a:t>Indentation has no effect on the execution of the statement.</a:t>
            </a:r>
          </a:p>
          <a:p>
            <a:pPr eaLnBrk="1" hangingPunct="1">
              <a:lnSpc>
                <a:spcPct val="90000"/>
              </a:lnSpc>
            </a:pPr>
            <a:r>
              <a:rPr lang="en-US" altLang="en-US" sz="2400" b="1" dirty="0" smtClean="0">
                <a:latin typeface="Times New Roman" pitchFamily="18" charset="0"/>
                <a:cs typeface="Times New Roman" pitchFamily="18" charset="0"/>
              </a:rPr>
              <a:t>For an If…Then…Else all executable code inside the statement should be indented.</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Example:</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If condition Then</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executable code</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Else</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executable code</a:t>
            </a:r>
          </a:p>
          <a:p>
            <a:pPr eaLnBrk="1" hangingPunct="1">
              <a:lnSpc>
                <a:spcPct val="90000"/>
              </a:lnSpc>
              <a:buFont typeface="Wingdings" pitchFamily="2" charset="2"/>
              <a:buNone/>
            </a:pPr>
            <a:r>
              <a:rPr lang="en-US" altLang="en-US" sz="2400" b="1" dirty="0" smtClean="0">
                <a:latin typeface="Times New Roman" pitchFamily="18" charset="0"/>
                <a:cs typeface="Times New Roman" pitchFamily="18" charset="0"/>
              </a:rPr>
              <a:t>	End If</a:t>
            </a:r>
          </a:p>
          <a:p>
            <a:pPr lvl="2" eaLnBrk="1" hangingPunct="1">
              <a:lnSpc>
                <a:spcPct val="90000"/>
              </a:lnSpc>
              <a:buFont typeface="Wingdings" pitchFamily="2" charset="2"/>
              <a:buNone/>
            </a:pPr>
            <a:endParaRPr lang="en-US" alt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4358231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19199" y="2667000"/>
            <a:ext cx="7955973" cy="1752600"/>
          </a:xfrm>
        </p:spPr>
        <p:txBody>
          <a:bodyPr/>
          <a:lstStyle/>
          <a:p>
            <a:pPr algn="ctr" eaLnBrk="1" fontAlgn="auto" hangingPunct="1">
              <a:spcAft>
                <a:spcPts val="0"/>
              </a:spcAft>
              <a:defRPr/>
            </a:pPr>
            <a:r>
              <a:rPr lang="en-US" sz="4400" dirty="0" smtClean="0">
                <a:solidFill>
                  <a:schemeClr val="tx1"/>
                </a:solidFill>
                <a:latin typeface="Times New Roman" pitchFamily="18" charset="0"/>
                <a:cs typeface="Times New Roman" pitchFamily="18" charset="0"/>
              </a:rPr>
              <a:t>Nested If…Then…Else Statements</a:t>
            </a:r>
          </a:p>
        </p:txBody>
      </p:sp>
    </p:spTree>
    <p:extLst>
      <p:ext uri="{BB962C8B-B14F-4D97-AF65-F5344CB8AC3E}">
        <p14:creationId xmlns:p14="http://schemas.microsoft.com/office/powerpoint/2010/main" val="3941883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219200" y="1219200"/>
            <a:ext cx="7924800" cy="9906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Nested If…Then…Else</a:t>
            </a:r>
          </a:p>
        </p:txBody>
      </p:sp>
      <p:sp>
        <p:nvSpPr>
          <p:cNvPr id="10242" name="Rectangle 3"/>
          <p:cNvSpPr>
            <a:spLocks noGrp="1" noChangeArrowheads="1"/>
          </p:cNvSpPr>
          <p:nvPr>
            <p:ph idx="1"/>
          </p:nvPr>
        </p:nvSpPr>
        <p:spPr>
          <a:xfrm>
            <a:off x="1143000" y="2514600"/>
            <a:ext cx="8001000" cy="4343400"/>
          </a:xfrm>
        </p:spPr>
        <p:txBody>
          <a:bodyPr>
            <a:normAutofit/>
          </a:bodyPr>
          <a:lstStyle/>
          <a:p>
            <a:pPr eaLnBrk="1" hangingPunct="1"/>
            <a:r>
              <a:rPr lang="en-US" altLang="en-US" b="1" dirty="0" smtClean="0">
                <a:latin typeface="Times New Roman" pitchFamily="18" charset="0"/>
                <a:cs typeface="Times New Roman" pitchFamily="18" charset="0"/>
              </a:rPr>
              <a:t>Nested If…Then…Else Statement - is an If statement inside another If statement or an Else statement.</a:t>
            </a:r>
          </a:p>
          <a:p>
            <a:pPr eaLnBrk="1" hangingPunct="1"/>
            <a:r>
              <a:rPr lang="en-US" altLang="en-US" b="1" dirty="0" smtClean="0">
                <a:latin typeface="Times New Roman" pitchFamily="18" charset="0"/>
                <a:cs typeface="Times New Roman" pitchFamily="18" charset="0"/>
              </a:rPr>
              <a:t>There are many combinations that you can use with nested If statements that you can not cover all of them.</a:t>
            </a:r>
          </a:p>
        </p:txBody>
      </p:sp>
    </p:spTree>
    <p:extLst>
      <p:ext uri="{BB962C8B-B14F-4D97-AF65-F5344CB8AC3E}">
        <p14:creationId xmlns:p14="http://schemas.microsoft.com/office/powerpoint/2010/main" val="3095350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1"/>
            <a:ext cx="7904018" cy="609599"/>
          </a:xfrm>
        </p:spPr>
        <p:txBody>
          <a:bodyPr>
            <a:normAutofit fontScale="90000"/>
          </a:bodyPr>
          <a:lstStyle/>
          <a:p>
            <a:r>
              <a:rPr lang="en-US" dirty="0">
                <a:latin typeface="Times New Roman" panose="02020603050405020304" pitchFamily="18" charset="0"/>
                <a:cs typeface="Times New Roman" panose="02020603050405020304" pitchFamily="18" charset="0"/>
              </a:rPr>
              <a:t>If…Then…Else control structure</a:t>
            </a:r>
            <a:endParaRPr lang="en-US" dirty="0"/>
          </a:p>
        </p:txBody>
      </p:sp>
      <p:sp>
        <p:nvSpPr>
          <p:cNvPr id="3" name="Subtitle 2"/>
          <p:cNvSpPr>
            <a:spLocks noGrp="1"/>
          </p:cNvSpPr>
          <p:nvPr>
            <p:ph type="subTitle" idx="1"/>
          </p:nvPr>
        </p:nvSpPr>
        <p:spPr>
          <a:xfrm>
            <a:off x="1219200" y="1752600"/>
            <a:ext cx="7924800" cy="5077691"/>
          </a:xfrm>
        </p:spPr>
        <p:txBody>
          <a:bodyPr>
            <a:normAutofit fontScale="77500" lnSpcReduction="2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a:t>
            </a:r>
            <a:r>
              <a:rPr lang="en-US" dirty="0" smtClean="0">
                <a:solidFill>
                  <a:schemeClr val="tx1"/>
                </a:solidFill>
                <a:latin typeface="Times New Roman" panose="02020603050405020304" pitchFamily="18" charset="0"/>
                <a:cs typeface="Times New Roman" panose="02020603050405020304" pitchFamily="18" charset="0"/>
              </a:rPr>
              <a:t>e </a:t>
            </a:r>
            <a:r>
              <a:rPr lang="en-US" dirty="0">
                <a:solidFill>
                  <a:schemeClr val="tx1"/>
                </a:solidFill>
                <a:latin typeface="Times New Roman" panose="02020603050405020304" pitchFamily="18" charset="0"/>
                <a:cs typeface="Times New Roman" panose="02020603050405020304" pitchFamily="18" charset="0"/>
              </a:rPr>
              <a:t>shall learn how to write </a:t>
            </a:r>
            <a:r>
              <a:rPr lang="en-US" dirty="0" smtClean="0">
                <a:solidFill>
                  <a:schemeClr val="tx1"/>
                </a:solidFill>
                <a:latin typeface="Times New Roman" panose="02020603050405020304" pitchFamily="18" charset="0"/>
                <a:cs typeface="Times New Roman" panose="02020603050405020304" pitchFamily="18" charset="0"/>
              </a:rPr>
              <a:t>code </a:t>
            </a:r>
            <a:r>
              <a:rPr lang="en-US" dirty="0">
                <a:solidFill>
                  <a:schemeClr val="tx1"/>
                </a:solidFill>
                <a:latin typeface="Times New Roman" panose="02020603050405020304" pitchFamily="18" charset="0"/>
                <a:cs typeface="Times New Roman" panose="02020603050405020304" pitchFamily="18" charset="0"/>
              </a:rPr>
              <a:t>that can make decisions and control the program flow. </a:t>
            </a:r>
            <a:endParaRPr lang="en-US" dirty="0" smtClean="0">
              <a:solidFill>
                <a:schemeClr val="tx1"/>
              </a:solidFill>
              <a:latin typeface="Times New Roman" panose="02020603050405020304" pitchFamily="18" charset="0"/>
              <a:cs typeface="Times New Roman" panose="02020603050405020304" pitchFamily="18" charset="0"/>
            </a:endParaRP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Decision </a:t>
            </a:r>
            <a:r>
              <a:rPr lang="en-US" dirty="0">
                <a:solidFill>
                  <a:schemeClr val="tx1"/>
                </a:solidFill>
                <a:latin typeface="Times New Roman" panose="02020603050405020304" pitchFamily="18" charset="0"/>
                <a:cs typeface="Times New Roman" panose="02020603050405020304" pitchFamily="18" charset="0"/>
              </a:rPr>
              <a:t>making process is an integral part of </a:t>
            </a:r>
            <a:r>
              <a:rPr lang="en-US" dirty="0" smtClean="0">
                <a:solidFill>
                  <a:schemeClr val="tx1"/>
                </a:solidFill>
                <a:latin typeface="Times New Roman" panose="02020603050405020304" pitchFamily="18" charset="0"/>
                <a:cs typeface="Times New Roman" panose="02020603050405020304" pitchFamily="18" charset="0"/>
              </a:rPr>
              <a:t>programming. </a:t>
            </a:r>
            <a:r>
              <a:rPr lang="en-US" dirty="0">
                <a:solidFill>
                  <a:schemeClr val="tx1"/>
                </a:solidFill>
                <a:latin typeface="Times New Roman" panose="02020603050405020304" pitchFamily="18" charset="0"/>
                <a:cs typeface="Times New Roman" panose="02020603050405020304" pitchFamily="18" charset="0"/>
              </a:rPr>
              <a:t>The ability to make decision helps solve problems intelligently and provide useful output to the user. </a:t>
            </a:r>
            <a:endParaRPr lang="en-US" dirty="0" smtClean="0">
              <a:solidFill>
                <a:schemeClr val="tx1"/>
              </a:solidFill>
              <a:latin typeface="Times New Roman" panose="02020603050405020304" pitchFamily="18" charset="0"/>
              <a:cs typeface="Times New Roman" panose="02020603050405020304" pitchFamily="18" charset="0"/>
            </a:endParaRP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we can write a </a:t>
            </a:r>
            <a:r>
              <a:rPr lang="en-US" dirty="0" smtClean="0">
                <a:solidFill>
                  <a:schemeClr val="tx1"/>
                </a:solidFill>
                <a:latin typeface="Times New Roman" panose="02020603050405020304" pitchFamily="18" charset="0"/>
                <a:cs typeface="Times New Roman" panose="02020603050405020304" pitchFamily="18" charset="0"/>
              </a:rPr>
              <a:t>program </a:t>
            </a:r>
            <a:r>
              <a:rPr lang="en-US" dirty="0">
                <a:solidFill>
                  <a:schemeClr val="tx1"/>
                </a:solidFill>
                <a:latin typeface="Times New Roman" panose="02020603050405020304" pitchFamily="18" charset="0"/>
                <a:cs typeface="Times New Roman" panose="02020603050405020304" pitchFamily="18" charset="0"/>
              </a:rPr>
              <a:t>that can ask the computer to perform certain task until a certain condition is met, or a program that will reject non-numeric data. In order to control the program flow and to make decisions, we need to use the conditional operators and the logical operators together with the If…Then…Else control structure.</a:t>
            </a:r>
          </a:p>
          <a:p>
            <a:endParaRPr lang="en-US" dirty="0"/>
          </a:p>
        </p:txBody>
      </p:sp>
    </p:spTree>
    <p:extLst>
      <p:ext uri="{BB962C8B-B14F-4D97-AF65-F5344CB8AC3E}">
        <p14:creationId xmlns:p14="http://schemas.microsoft.com/office/powerpoint/2010/main" val="39084736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66800" y="1219200"/>
            <a:ext cx="8077200" cy="9144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Examples</a:t>
            </a:r>
          </a:p>
        </p:txBody>
      </p:sp>
      <p:sp>
        <p:nvSpPr>
          <p:cNvPr id="11266" name="Rectangle 3"/>
          <p:cNvSpPr>
            <a:spLocks noGrp="1" noChangeArrowheads="1"/>
          </p:cNvSpPr>
          <p:nvPr>
            <p:ph idx="1"/>
          </p:nvPr>
        </p:nvSpPr>
        <p:spPr>
          <a:xfrm>
            <a:off x="1143000" y="2438400"/>
            <a:ext cx="8001000" cy="4419600"/>
          </a:xfrm>
        </p:spPr>
        <p:txBody>
          <a:bodyPr>
            <a:normAutofit lnSpcReduction="10000"/>
          </a:bodyPr>
          <a:lstStyle/>
          <a:p>
            <a:pPr eaLnBrk="1" hangingPunct="1">
              <a:buFontTx/>
              <a:buNone/>
            </a:pPr>
            <a:r>
              <a:rPr lang="en-US" altLang="en-US" sz="2800" b="1" dirty="0" smtClean="0">
                <a:latin typeface="Times New Roman" pitchFamily="18" charset="0"/>
                <a:cs typeface="Times New Roman" pitchFamily="18" charset="0"/>
              </a:rPr>
              <a:t>If Boolean Condition Then</a:t>
            </a:r>
          </a:p>
          <a:p>
            <a:pPr lvl="1" eaLnBrk="1" hangingPunct="1">
              <a:buFontTx/>
              <a:buNone/>
            </a:pPr>
            <a:r>
              <a:rPr lang="en-US" altLang="en-US" b="1" dirty="0" smtClean="0">
                <a:latin typeface="Times New Roman" pitchFamily="18" charset="0"/>
                <a:cs typeface="Times New Roman" pitchFamily="18" charset="0"/>
              </a:rPr>
              <a:t>Code1 Statement</a:t>
            </a:r>
          </a:p>
          <a:p>
            <a:pPr lvl="1" eaLnBrk="1" hangingPunct="1">
              <a:buFontTx/>
              <a:buNone/>
            </a:pPr>
            <a:r>
              <a:rPr lang="en-US" altLang="en-US" b="1" dirty="0" smtClean="0">
                <a:latin typeface="Times New Roman" pitchFamily="18" charset="0"/>
                <a:cs typeface="Times New Roman" pitchFamily="18" charset="0"/>
              </a:rPr>
              <a:t>If Boolean Condition Then</a:t>
            </a:r>
          </a:p>
          <a:p>
            <a:pPr lvl="2" eaLnBrk="1" hangingPunct="1">
              <a:buFontTx/>
              <a:buNone/>
            </a:pPr>
            <a:r>
              <a:rPr lang="en-US" altLang="en-US" sz="2800" b="1" dirty="0" smtClean="0">
                <a:latin typeface="Times New Roman" pitchFamily="18" charset="0"/>
                <a:cs typeface="Times New Roman" pitchFamily="18" charset="0"/>
              </a:rPr>
              <a:t>Code2 Statement                  </a:t>
            </a:r>
            <a:r>
              <a:rPr lang="en-US" altLang="en-US" sz="2800" b="1" dirty="0" smtClean="0">
                <a:solidFill>
                  <a:srgbClr val="00B050"/>
                </a:solidFill>
                <a:latin typeface="Times New Roman" pitchFamily="18" charset="0"/>
                <a:cs typeface="Times New Roman" pitchFamily="18" charset="0"/>
              </a:rPr>
              <a:t>‘ nested if statement</a:t>
            </a:r>
          </a:p>
          <a:p>
            <a:pPr lvl="1" eaLnBrk="1" hangingPunct="1">
              <a:buFontTx/>
              <a:buNone/>
            </a:pPr>
            <a:r>
              <a:rPr lang="en-US" altLang="en-US" b="1" dirty="0" smtClean="0">
                <a:latin typeface="Times New Roman" pitchFamily="18" charset="0"/>
                <a:cs typeface="Times New Roman" pitchFamily="18" charset="0"/>
              </a:rPr>
              <a:t>End If</a:t>
            </a:r>
          </a:p>
          <a:p>
            <a:pPr eaLnBrk="1" hangingPunct="1">
              <a:buFontTx/>
              <a:buNone/>
            </a:pPr>
            <a:r>
              <a:rPr lang="en-US" altLang="en-US" sz="2800" b="1" dirty="0" smtClean="0">
                <a:latin typeface="Times New Roman" pitchFamily="18" charset="0"/>
                <a:cs typeface="Times New Roman" pitchFamily="18" charset="0"/>
              </a:rPr>
              <a:t>Else</a:t>
            </a:r>
          </a:p>
          <a:p>
            <a:pPr lvl="1" eaLnBrk="1" hangingPunct="1">
              <a:buFontTx/>
              <a:buNone/>
            </a:pPr>
            <a:r>
              <a:rPr lang="en-US" altLang="en-US" b="1" dirty="0" smtClean="0">
                <a:latin typeface="Times New Roman" pitchFamily="18" charset="0"/>
                <a:cs typeface="Times New Roman" pitchFamily="18" charset="0"/>
              </a:rPr>
              <a:t>Code3 Statement</a:t>
            </a:r>
          </a:p>
          <a:p>
            <a:pPr eaLnBrk="1" hangingPunct="1">
              <a:buFontTx/>
              <a:buNone/>
            </a:pPr>
            <a:r>
              <a:rPr lang="en-US" altLang="en-US" sz="2800" b="1" dirty="0" smtClean="0">
                <a:latin typeface="Times New Roman" pitchFamily="18" charset="0"/>
                <a:cs typeface="Times New Roman" pitchFamily="18" charset="0"/>
              </a:rPr>
              <a:t>End If</a:t>
            </a:r>
          </a:p>
        </p:txBody>
      </p:sp>
    </p:spTree>
    <p:extLst>
      <p:ext uri="{BB962C8B-B14F-4D97-AF65-F5344CB8AC3E}">
        <p14:creationId xmlns:p14="http://schemas.microsoft.com/office/powerpoint/2010/main" val="3396717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219200" y="1219200"/>
            <a:ext cx="7924800" cy="9144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 Continued</a:t>
            </a:r>
          </a:p>
        </p:txBody>
      </p:sp>
      <p:sp>
        <p:nvSpPr>
          <p:cNvPr id="12290" name="Rectangle 3"/>
          <p:cNvSpPr>
            <a:spLocks noGrp="1" noChangeArrowheads="1"/>
          </p:cNvSpPr>
          <p:nvPr>
            <p:ph idx="1"/>
          </p:nvPr>
        </p:nvSpPr>
        <p:spPr>
          <a:xfrm>
            <a:off x="1143000" y="2590800"/>
            <a:ext cx="8001000" cy="4267200"/>
          </a:xfrm>
        </p:spPr>
        <p:txBody>
          <a:bodyPr>
            <a:normAutofit fontScale="92500" lnSpcReduction="20000"/>
          </a:bodyPr>
          <a:lstStyle/>
          <a:p>
            <a:pPr eaLnBrk="1" hangingPunct="1"/>
            <a:r>
              <a:rPr lang="en-US" altLang="en-US" sz="2400" b="1" dirty="0" smtClean="0">
                <a:latin typeface="Times New Roman" pitchFamily="18" charset="0"/>
                <a:cs typeface="Times New Roman" pitchFamily="18" charset="0"/>
              </a:rPr>
              <a:t>If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 </a:t>
            </a:r>
            <a:r>
              <a:rPr lang="en-US" altLang="en-US" sz="2400" b="1" dirty="0" err="1" smtClean="0">
                <a:latin typeface="Times New Roman" pitchFamily="18" charset="0"/>
                <a:cs typeface="Times New Roman" pitchFamily="18" charset="0"/>
              </a:rPr>
              <a:t>intSecretNumber</a:t>
            </a:r>
            <a:r>
              <a:rPr lang="en-US" altLang="en-US" sz="2400" b="1" dirty="0" smtClean="0">
                <a:latin typeface="Times New Roman" pitchFamily="18" charset="0"/>
                <a:cs typeface="Times New Roman" pitchFamily="18" charset="0"/>
              </a:rPr>
              <a:t> Then</a:t>
            </a:r>
          </a:p>
          <a:p>
            <a:pPr eaLnBrk="1" hangingPunct="1">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lblGuessCheckedMessage.text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 “you guessed it!</a:t>
            </a:r>
          </a:p>
          <a:p>
            <a:pPr eaLnBrk="1" hangingPunct="1">
              <a:buFontTx/>
              <a:buNone/>
            </a:pPr>
            <a:r>
              <a:rPr lang="en-US" altLang="en-US" sz="2400" b="1" dirty="0" smtClean="0">
                <a:latin typeface="Times New Roman" pitchFamily="18" charset="0"/>
                <a:cs typeface="Times New Roman" pitchFamily="18" charset="0"/>
              </a:rPr>
              <a:t>	Else </a:t>
            </a:r>
          </a:p>
          <a:p>
            <a:pPr eaLnBrk="1" hangingPunct="1">
              <a:buFontTx/>
              <a:buNone/>
            </a:pPr>
            <a:r>
              <a:rPr lang="en-US" altLang="en-US" sz="2400" b="1" dirty="0" smtClean="0">
                <a:latin typeface="Times New Roman" pitchFamily="18" charset="0"/>
                <a:cs typeface="Times New Roman" pitchFamily="18" charset="0"/>
              </a:rPr>
              <a:t>		If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&lt; </a:t>
            </a:r>
            <a:r>
              <a:rPr lang="en-US" altLang="en-US" sz="2400" b="1" dirty="0" err="1" smtClean="0">
                <a:latin typeface="Times New Roman" pitchFamily="18" charset="0"/>
                <a:cs typeface="Times New Roman" pitchFamily="18" charset="0"/>
              </a:rPr>
              <a:t>intSecretNumber</a:t>
            </a:r>
            <a:r>
              <a:rPr lang="en-US" altLang="en-US" sz="2400" b="1" dirty="0" smtClean="0">
                <a:latin typeface="Times New Roman" pitchFamily="18" charset="0"/>
                <a:cs typeface="Times New Roman" pitchFamily="18" charset="0"/>
              </a:rPr>
              <a:t> Then</a:t>
            </a:r>
          </a:p>
          <a:p>
            <a:pPr eaLnBrk="1" hangingPunct="1">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lblGuessCheckedMessage.text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 “too low”</a:t>
            </a:r>
          </a:p>
          <a:p>
            <a:pPr eaLnBrk="1" hangingPunct="1">
              <a:buFontTx/>
              <a:buNone/>
            </a:pPr>
            <a:r>
              <a:rPr lang="en-US" altLang="en-US" sz="2400" b="1" dirty="0" smtClean="0">
                <a:latin typeface="Times New Roman" pitchFamily="18" charset="0"/>
                <a:cs typeface="Times New Roman" pitchFamily="18" charset="0"/>
              </a:rPr>
              <a:t>		Else</a:t>
            </a:r>
          </a:p>
          <a:p>
            <a:pPr eaLnBrk="1" hangingPunct="1">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lblGuessCheckedMessage.text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 “too high”</a:t>
            </a:r>
          </a:p>
          <a:p>
            <a:pPr eaLnBrk="1" hangingPunct="1">
              <a:buFontTx/>
              <a:buNone/>
            </a:pPr>
            <a:r>
              <a:rPr lang="en-US" altLang="en-US" sz="2400" b="1" dirty="0" smtClean="0">
                <a:latin typeface="Times New Roman" pitchFamily="18" charset="0"/>
                <a:cs typeface="Times New Roman" pitchFamily="18" charset="0"/>
              </a:rPr>
              <a:t>		End If</a:t>
            </a:r>
          </a:p>
          <a:p>
            <a:pPr eaLnBrk="1" hangingPunct="1">
              <a:buFontTx/>
              <a:buNone/>
            </a:pPr>
            <a:r>
              <a:rPr lang="en-US" altLang="en-US" sz="2400" b="1" dirty="0" smtClean="0">
                <a:latin typeface="Times New Roman" pitchFamily="18" charset="0"/>
                <a:cs typeface="Times New Roman" pitchFamily="18" charset="0"/>
              </a:rPr>
              <a:t>	End If</a:t>
            </a:r>
          </a:p>
          <a:p>
            <a:pPr eaLnBrk="1" hangingPunct="1">
              <a:buFontTx/>
              <a:buNone/>
            </a:pPr>
            <a:endParaRPr lang="en-US" altLang="en-US" sz="2400" b="1" dirty="0" smtClean="0">
              <a:latin typeface="Times New Roman" pitchFamily="18" charset="0"/>
              <a:cs typeface="Times New Roman" pitchFamily="18" charset="0"/>
            </a:endParaRPr>
          </a:p>
          <a:p>
            <a:pPr eaLnBrk="1" hangingPunct="1">
              <a:buFontTx/>
              <a:buNone/>
            </a:pPr>
            <a:r>
              <a:rPr lang="en-US" altLang="en-US" sz="2400" b="1" dirty="0" smtClean="0">
                <a:latin typeface="Times New Roman" pitchFamily="18" charset="0"/>
                <a:cs typeface="Times New Roman" pitchFamily="18" charset="0"/>
              </a:rPr>
              <a:t>(nested statements should be indented for good programming style)</a:t>
            </a:r>
          </a:p>
        </p:txBody>
      </p:sp>
    </p:spTree>
    <p:extLst>
      <p:ext uri="{BB962C8B-B14F-4D97-AF65-F5344CB8AC3E}">
        <p14:creationId xmlns:p14="http://schemas.microsoft.com/office/powerpoint/2010/main" val="2697518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219200" y="990600"/>
            <a:ext cx="77724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Examples</a:t>
            </a:r>
          </a:p>
        </p:txBody>
      </p:sp>
      <p:sp>
        <p:nvSpPr>
          <p:cNvPr id="13314" name="Rectangle 3"/>
          <p:cNvSpPr>
            <a:spLocks noGrp="1" noChangeArrowheads="1"/>
          </p:cNvSpPr>
          <p:nvPr>
            <p:ph idx="1"/>
          </p:nvPr>
        </p:nvSpPr>
        <p:spPr>
          <a:xfrm>
            <a:off x="1000125" y="1981200"/>
            <a:ext cx="8143875" cy="3657600"/>
          </a:xfrm>
        </p:spPr>
        <p:txBody>
          <a:bodyPr>
            <a:normAutofit fontScale="92500" lnSpcReduction="10000"/>
          </a:bodyPr>
          <a:lstStyle/>
          <a:p>
            <a:pPr eaLnBrk="1" hangingPunct="1">
              <a:lnSpc>
                <a:spcPct val="90000"/>
              </a:lnSpc>
              <a:buFontTx/>
              <a:buNone/>
            </a:pPr>
            <a:r>
              <a:rPr lang="en-US" altLang="en-US" sz="2800" b="1" dirty="0" smtClean="0">
                <a:latin typeface="Times New Roman" pitchFamily="18" charset="0"/>
                <a:cs typeface="Times New Roman" pitchFamily="18" charset="0"/>
              </a:rPr>
              <a:t>If condition1 Then</a:t>
            </a:r>
          </a:p>
          <a:p>
            <a:pPr lvl="1" eaLnBrk="1" hangingPunct="1">
              <a:lnSpc>
                <a:spcPct val="90000"/>
              </a:lnSpc>
              <a:buFontTx/>
              <a:buNone/>
            </a:pPr>
            <a:r>
              <a:rPr lang="en-US" altLang="en-US" b="1" dirty="0" smtClean="0">
                <a:latin typeface="Times New Roman" pitchFamily="18" charset="0"/>
                <a:cs typeface="Times New Roman" pitchFamily="18" charset="0"/>
              </a:rPr>
              <a:t>Code1</a:t>
            </a:r>
          </a:p>
          <a:p>
            <a:pPr eaLnBrk="1" hangingPunct="1">
              <a:lnSpc>
                <a:spcPct val="90000"/>
              </a:lnSpc>
              <a:buFontTx/>
              <a:buNone/>
            </a:pPr>
            <a:r>
              <a:rPr lang="en-US" altLang="en-US" sz="2800" b="1" dirty="0" smtClean="0">
                <a:latin typeface="Times New Roman" pitchFamily="18" charset="0"/>
                <a:cs typeface="Times New Roman" pitchFamily="18" charset="0"/>
              </a:rPr>
              <a:t>Else</a:t>
            </a:r>
          </a:p>
          <a:p>
            <a:pPr lvl="1" eaLnBrk="1" hangingPunct="1">
              <a:lnSpc>
                <a:spcPct val="90000"/>
              </a:lnSpc>
              <a:buFontTx/>
              <a:buNone/>
            </a:pPr>
            <a:r>
              <a:rPr lang="en-US" altLang="en-US" b="1" dirty="0" smtClean="0">
                <a:latin typeface="Times New Roman" pitchFamily="18" charset="0"/>
                <a:cs typeface="Times New Roman" pitchFamily="18" charset="0"/>
              </a:rPr>
              <a:t>If condition2 Then</a:t>
            </a:r>
          </a:p>
          <a:p>
            <a:pPr lvl="2" eaLnBrk="1" hangingPunct="1">
              <a:lnSpc>
                <a:spcPct val="90000"/>
              </a:lnSpc>
              <a:buFontTx/>
              <a:buNone/>
            </a:pPr>
            <a:r>
              <a:rPr lang="en-US" altLang="en-US" sz="2800" b="1" dirty="0" smtClean="0">
                <a:latin typeface="Times New Roman" pitchFamily="18" charset="0"/>
                <a:cs typeface="Times New Roman" pitchFamily="18" charset="0"/>
              </a:rPr>
              <a:t>Code2</a:t>
            </a:r>
          </a:p>
          <a:p>
            <a:pPr lvl="1" eaLnBrk="1" hangingPunct="1">
              <a:lnSpc>
                <a:spcPct val="90000"/>
              </a:lnSpc>
              <a:buFontTx/>
              <a:buNone/>
            </a:pPr>
            <a:r>
              <a:rPr lang="en-US" altLang="en-US" b="1" dirty="0" smtClean="0">
                <a:latin typeface="Times New Roman" pitchFamily="18" charset="0"/>
                <a:cs typeface="Times New Roman" pitchFamily="18" charset="0"/>
              </a:rPr>
              <a:t>Else</a:t>
            </a:r>
          </a:p>
          <a:p>
            <a:pPr lvl="2" eaLnBrk="1" hangingPunct="1">
              <a:lnSpc>
                <a:spcPct val="90000"/>
              </a:lnSpc>
              <a:buFontTx/>
              <a:buNone/>
            </a:pPr>
            <a:r>
              <a:rPr lang="en-US" altLang="en-US" sz="2800" b="1" dirty="0" smtClean="0">
                <a:latin typeface="Times New Roman" pitchFamily="18" charset="0"/>
                <a:cs typeface="Times New Roman" pitchFamily="18" charset="0"/>
              </a:rPr>
              <a:t>Code3</a:t>
            </a:r>
          </a:p>
          <a:p>
            <a:pPr lvl="1" eaLnBrk="1" hangingPunct="1">
              <a:lnSpc>
                <a:spcPct val="90000"/>
              </a:lnSpc>
              <a:buFontTx/>
              <a:buNone/>
            </a:pPr>
            <a:r>
              <a:rPr lang="en-US" altLang="en-US" b="1" dirty="0" smtClean="0">
                <a:latin typeface="Times New Roman" pitchFamily="18" charset="0"/>
                <a:cs typeface="Times New Roman" pitchFamily="18" charset="0"/>
              </a:rPr>
              <a:t>End If</a:t>
            </a:r>
          </a:p>
          <a:p>
            <a:pPr eaLnBrk="1" hangingPunct="1">
              <a:lnSpc>
                <a:spcPct val="90000"/>
              </a:lnSpc>
              <a:buFontTx/>
              <a:buNone/>
            </a:pPr>
            <a:r>
              <a:rPr lang="en-US" altLang="en-US" sz="2800" b="1" dirty="0" smtClean="0">
                <a:latin typeface="Times New Roman" pitchFamily="18" charset="0"/>
                <a:cs typeface="Times New Roman" pitchFamily="18" charset="0"/>
              </a:rPr>
              <a:t>End If</a:t>
            </a:r>
          </a:p>
        </p:txBody>
      </p:sp>
      <p:sp>
        <p:nvSpPr>
          <p:cNvPr id="13316" name="Rectangle 4"/>
          <p:cNvSpPr>
            <a:spLocks noChangeArrowheads="1"/>
          </p:cNvSpPr>
          <p:nvPr/>
        </p:nvSpPr>
        <p:spPr bwMode="auto">
          <a:xfrm>
            <a:off x="4495800" y="2463338"/>
            <a:ext cx="4648200" cy="2261062"/>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sz="2000" b="1" dirty="0">
                <a:solidFill>
                  <a:schemeClr val="bg1"/>
                </a:solidFill>
              </a:rPr>
              <a:t>When conditional1 is false, the else </a:t>
            </a:r>
          </a:p>
          <a:p>
            <a:pPr algn="ctr" eaLnBrk="1" hangingPunct="1"/>
            <a:r>
              <a:rPr lang="en-US" altLang="en-US" sz="2000" b="1" dirty="0">
                <a:solidFill>
                  <a:schemeClr val="bg1"/>
                </a:solidFill>
              </a:rPr>
              <a:t>portion will </a:t>
            </a:r>
            <a:r>
              <a:rPr lang="en-US" altLang="en-US" sz="2000" b="1" dirty="0" smtClean="0">
                <a:solidFill>
                  <a:schemeClr val="bg1"/>
                </a:solidFill>
              </a:rPr>
              <a:t>run and </a:t>
            </a:r>
            <a:r>
              <a:rPr lang="en-US" altLang="en-US" sz="2000" b="1" dirty="0">
                <a:solidFill>
                  <a:schemeClr val="bg1"/>
                </a:solidFill>
              </a:rPr>
              <a:t>check condition2. </a:t>
            </a:r>
          </a:p>
          <a:p>
            <a:pPr algn="ctr" eaLnBrk="1" hangingPunct="1"/>
            <a:r>
              <a:rPr lang="en-US" altLang="en-US" sz="2000" b="1" dirty="0">
                <a:solidFill>
                  <a:schemeClr val="bg1"/>
                </a:solidFill>
              </a:rPr>
              <a:t>If codition2 is false then Code3 will run.</a:t>
            </a:r>
          </a:p>
          <a:p>
            <a:pPr algn="ctr" eaLnBrk="1" hangingPunct="1"/>
            <a:r>
              <a:rPr lang="en-US" altLang="en-US" sz="2000" b="1" dirty="0">
                <a:solidFill>
                  <a:schemeClr val="bg1"/>
                </a:solidFill>
              </a:rPr>
              <a:t>If  condition1 is true, Code1 will run and</a:t>
            </a:r>
          </a:p>
          <a:p>
            <a:pPr algn="ctr" eaLnBrk="1" hangingPunct="1"/>
            <a:r>
              <a:rPr lang="en-US" altLang="en-US" sz="2000" b="1" dirty="0">
                <a:solidFill>
                  <a:schemeClr val="bg1"/>
                </a:solidFill>
              </a:rPr>
              <a:t> everything else is skipped. If condition1 is</a:t>
            </a:r>
          </a:p>
          <a:p>
            <a:pPr algn="ctr" eaLnBrk="1" hangingPunct="1"/>
            <a:r>
              <a:rPr lang="en-US" altLang="en-US" sz="2000" b="1" dirty="0">
                <a:solidFill>
                  <a:schemeClr val="bg1"/>
                </a:solidFill>
              </a:rPr>
              <a:t> false and condition2 is true then </a:t>
            </a:r>
          </a:p>
          <a:p>
            <a:pPr algn="ctr" eaLnBrk="1" hangingPunct="1"/>
            <a:r>
              <a:rPr lang="en-US" altLang="en-US" sz="2000" b="1" dirty="0">
                <a:solidFill>
                  <a:schemeClr val="bg1"/>
                </a:solidFill>
              </a:rPr>
              <a:t>Code2 will run.</a:t>
            </a:r>
          </a:p>
        </p:txBody>
      </p:sp>
      <p:sp>
        <p:nvSpPr>
          <p:cNvPr id="13317" name="Line 5"/>
          <p:cNvSpPr>
            <a:spLocks noChangeShapeType="1"/>
          </p:cNvSpPr>
          <p:nvPr/>
        </p:nvSpPr>
        <p:spPr bwMode="auto">
          <a:xfrm flipH="1" flipV="1">
            <a:off x="2502694" y="2353885"/>
            <a:ext cx="1764506" cy="4655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318" name="Line 6"/>
          <p:cNvSpPr>
            <a:spLocks noChangeShapeType="1"/>
          </p:cNvSpPr>
          <p:nvPr/>
        </p:nvSpPr>
        <p:spPr bwMode="auto">
          <a:xfrm flipH="1">
            <a:off x="2918221" y="3505200"/>
            <a:ext cx="142517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319" name="Line 7"/>
          <p:cNvSpPr>
            <a:spLocks noChangeShapeType="1"/>
          </p:cNvSpPr>
          <p:nvPr/>
        </p:nvSpPr>
        <p:spPr bwMode="auto">
          <a:xfrm flipH="1">
            <a:off x="2909887" y="4296294"/>
            <a:ext cx="1357313" cy="19950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849640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402773" y="1066800"/>
            <a:ext cx="77724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a:t>
            </a:r>
          </a:p>
        </p:txBody>
      </p:sp>
      <p:sp>
        <p:nvSpPr>
          <p:cNvPr id="7171" name="Rectangle 3"/>
          <p:cNvSpPr>
            <a:spLocks noGrp="1" noChangeArrowheads="1"/>
          </p:cNvSpPr>
          <p:nvPr>
            <p:ph idx="1"/>
          </p:nvPr>
        </p:nvSpPr>
        <p:spPr>
          <a:xfrm>
            <a:off x="1143000" y="2362200"/>
            <a:ext cx="8001000" cy="4343400"/>
          </a:xfrm>
        </p:spPr>
        <p:txBody>
          <a:bodyPr>
            <a:normAutofit fontScale="85000" lnSpcReduction="20000"/>
          </a:bodyPr>
          <a:lstStyle/>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If condition1 Then</a:t>
            </a:r>
          </a:p>
          <a:p>
            <a:pPr marL="621792" lvl="1" eaLnBrk="1" fontAlgn="auto" hangingPunct="1">
              <a:lnSpc>
                <a:spcPct val="90000"/>
              </a:lnSpc>
              <a:spcBef>
                <a:spcPts val="324"/>
              </a:spcBef>
              <a:spcAft>
                <a:spcPts val="0"/>
              </a:spcAft>
              <a:buFontTx/>
              <a:buNone/>
              <a:defRPr/>
            </a:pPr>
            <a:r>
              <a:rPr lang="en-US" b="1" dirty="0" smtClean="0">
                <a:latin typeface="Times New Roman" pitchFamily="18" charset="0"/>
                <a:cs typeface="Times New Roman" pitchFamily="18" charset="0"/>
              </a:rPr>
              <a:t>If condition2 Then</a:t>
            </a:r>
          </a:p>
          <a:p>
            <a:pPr marL="859536" lvl="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If condition3 Then</a:t>
            </a:r>
          </a:p>
          <a:p>
            <a:pPr lvl="3"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Code1</a:t>
            </a:r>
          </a:p>
          <a:p>
            <a:pPr marL="859536" lvl="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Else</a:t>
            </a:r>
          </a:p>
          <a:p>
            <a:pPr lvl="3"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Code2</a:t>
            </a:r>
          </a:p>
          <a:p>
            <a:pPr marL="859536" lvl="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End If</a:t>
            </a:r>
          </a:p>
          <a:p>
            <a:pPr marL="621792" lvl="1" eaLnBrk="1" fontAlgn="auto" hangingPunct="1">
              <a:lnSpc>
                <a:spcPct val="90000"/>
              </a:lnSpc>
              <a:spcBef>
                <a:spcPts val="324"/>
              </a:spcBef>
              <a:spcAft>
                <a:spcPts val="0"/>
              </a:spcAft>
              <a:buFontTx/>
              <a:buNone/>
              <a:defRPr/>
            </a:pPr>
            <a:r>
              <a:rPr lang="en-US" b="1" dirty="0" smtClean="0">
                <a:latin typeface="Times New Roman" pitchFamily="18" charset="0"/>
                <a:cs typeface="Times New Roman" pitchFamily="18" charset="0"/>
              </a:rPr>
              <a:t>Else</a:t>
            </a:r>
          </a:p>
          <a:p>
            <a:pPr marL="859536" lvl="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Code3</a:t>
            </a:r>
          </a:p>
          <a:p>
            <a:pPr marL="621792" lvl="1" eaLnBrk="1" fontAlgn="auto" hangingPunct="1">
              <a:lnSpc>
                <a:spcPct val="90000"/>
              </a:lnSpc>
              <a:spcBef>
                <a:spcPts val="324"/>
              </a:spcBef>
              <a:spcAft>
                <a:spcPts val="0"/>
              </a:spcAft>
              <a:buFontTx/>
              <a:buNone/>
              <a:defRPr/>
            </a:pPr>
            <a:r>
              <a:rPr lang="en-US" b="1" dirty="0" smtClean="0">
                <a:latin typeface="Times New Roman" pitchFamily="18" charset="0"/>
                <a:cs typeface="Times New Roman" pitchFamily="18" charset="0"/>
              </a:rPr>
              <a:t>End If</a:t>
            </a:r>
          </a:p>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Else</a:t>
            </a:r>
          </a:p>
          <a:p>
            <a:pPr marL="621792" lvl="1" eaLnBrk="1" fontAlgn="auto" hangingPunct="1">
              <a:lnSpc>
                <a:spcPct val="90000"/>
              </a:lnSpc>
              <a:spcBef>
                <a:spcPts val="324"/>
              </a:spcBef>
              <a:spcAft>
                <a:spcPts val="0"/>
              </a:spcAft>
              <a:buFontTx/>
              <a:buNone/>
              <a:defRPr/>
            </a:pPr>
            <a:r>
              <a:rPr lang="en-US" b="1" dirty="0" smtClean="0">
                <a:latin typeface="Times New Roman" pitchFamily="18" charset="0"/>
                <a:cs typeface="Times New Roman" pitchFamily="18" charset="0"/>
              </a:rPr>
              <a:t>Code4</a:t>
            </a:r>
          </a:p>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End If</a:t>
            </a:r>
          </a:p>
        </p:txBody>
      </p:sp>
    </p:spTree>
    <p:extLst>
      <p:ext uri="{BB962C8B-B14F-4D97-AF65-F5344CB8AC3E}">
        <p14:creationId xmlns:p14="http://schemas.microsoft.com/office/powerpoint/2010/main" val="3116250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1219200"/>
            <a:ext cx="80772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The If…Then…</a:t>
            </a:r>
            <a:r>
              <a:rPr lang="en-US" dirty="0" err="1" smtClean="0">
                <a:solidFill>
                  <a:schemeClr val="tx1"/>
                </a:solidFill>
                <a:latin typeface="Times New Roman" pitchFamily="18" charset="0"/>
                <a:cs typeface="Times New Roman" pitchFamily="18" charset="0"/>
              </a:rPr>
              <a:t>ElseIf</a:t>
            </a:r>
            <a:r>
              <a:rPr lang="en-US" dirty="0" smtClean="0">
                <a:solidFill>
                  <a:schemeClr val="tx1"/>
                </a:solidFill>
                <a:latin typeface="Times New Roman" pitchFamily="18" charset="0"/>
                <a:cs typeface="Times New Roman" pitchFamily="18" charset="0"/>
              </a:rPr>
              <a:t> Statement</a:t>
            </a:r>
          </a:p>
        </p:txBody>
      </p:sp>
      <p:sp>
        <p:nvSpPr>
          <p:cNvPr id="15362" name="Rectangle 3"/>
          <p:cNvSpPr>
            <a:spLocks noGrp="1" noChangeArrowheads="1"/>
          </p:cNvSpPr>
          <p:nvPr>
            <p:ph idx="1"/>
          </p:nvPr>
        </p:nvSpPr>
        <p:spPr>
          <a:xfrm>
            <a:off x="1143000" y="3886200"/>
            <a:ext cx="8001000" cy="2971800"/>
          </a:xfrm>
        </p:spPr>
        <p:txBody>
          <a:bodyPr>
            <a:normAutofit fontScale="92500" lnSpcReduction="10000"/>
          </a:bodyPr>
          <a:lstStyle/>
          <a:p>
            <a:pPr eaLnBrk="1" hangingPunct="1"/>
            <a:r>
              <a:rPr lang="en-US" altLang="en-US" b="1" dirty="0" smtClean="0">
                <a:latin typeface="Times New Roman" pitchFamily="18" charset="0"/>
                <a:cs typeface="Times New Roman" pitchFamily="18" charset="0"/>
              </a:rPr>
              <a:t>Is used to decide among three or more actions where only the first If or </a:t>
            </a:r>
            <a:r>
              <a:rPr lang="en-US" altLang="en-US" b="1" dirty="0" err="1" smtClean="0">
                <a:latin typeface="Times New Roman" pitchFamily="18" charset="0"/>
                <a:cs typeface="Times New Roman" pitchFamily="18" charset="0"/>
              </a:rPr>
              <a:t>ElseIf</a:t>
            </a:r>
            <a:r>
              <a:rPr lang="en-US" altLang="en-US" b="1" dirty="0" smtClean="0">
                <a:latin typeface="Times New Roman" pitchFamily="18" charset="0"/>
                <a:cs typeface="Times New Roman" pitchFamily="18" charset="0"/>
              </a:rPr>
              <a:t> condition that is true runs and all others are skipped.</a:t>
            </a:r>
          </a:p>
          <a:p>
            <a:pPr eaLnBrk="1" hangingPunct="1"/>
            <a:r>
              <a:rPr lang="en-US" altLang="en-US" b="1" dirty="0" smtClean="0">
                <a:latin typeface="Times New Roman" pitchFamily="18" charset="0"/>
                <a:cs typeface="Times New Roman" pitchFamily="18" charset="0"/>
              </a:rPr>
              <a:t>Notice there is no space in the </a:t>
            </a:r>
            <a:r>
              <a:rPr lang="en-US" altLang="en-US" b="1" dirty="0" err="1" smtClean="0">
                <a:latin typeface="Times New Roman" pitchFamily="18" charset="0"/>
                <a:cs typeface="Times New Roman" pitchFamily="18" charset="0"/>
              </a:rPr>
              <a:t>ElseIf</a:t>
            </a: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An </a:t>
            </a:r>
            <a:r>
              <a:rPr lang="en-US" altLang="en-US" b="1" dirty="0" err="1" smtClean="0">
                <a:latin typeface="Times New Roman" pitchFamily="18" charset="0"/>
                <a:cs typeface="Times New Roman" pitchFamily="18" charset="0"/>
              </a:rPr>
              <a:t>ElseIf</a:t>
            </a:r>
            <a:r>
              <a:rPr lang="en-US" altLang="en-US" b="1" dirty="0" smtClean="0">
                <a:latin typeface="Times New Roman" pitchFamily="18" charset="0"/>
                <a:cs typeface="Times New Roman" pitchFamily="18" charset="0"/>
              </a:rPr>
              <a:t> can contain an If statement</a:t>
            </a:r>
          </a:p>
          <a:p>
            <a:pPr eaLnBrk="1" hangingPunct="1"/>
            <a:r>
              <a:rPr lang="en-US" altLang="en-US" b="1" dirty="0" smtClean="0">
                <a:latin typeface="Times New Roman" pitchFamily="18" charset="0"/>
                <a:cs typeface="Times New Roman" pitchFamily="18" charset="0"/>
              </a:rPr>
              <a:t>The Else statement is optional</a:t>
            </a:r>
          </a:p>
        </p:txBody>
      </p:sp>
    </p:spTree>
    <p:extLst>
      <p:ext uri="{BB962C8B-B14F-4D97-AF65-F5344CB8AC3E}">
        <p14:creationId xmlns:p14="http://schemas.microsoft.com/office/powerpoint/2010/main" val="2379908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219200" y="1066800"/>
            <a:ext cx="77724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a:t>
            </a:r>
          </a:p>
        </p:txBody>
      </p:sp>
      <p:sp>
        <p:nvSpPr>
          <p:cNvPr id="9219" name="Rectangle 3"/>
          <p:cNvSpPr>
            <a:spLocks noGrp="1" noChangeArrowheads="1"/>
          </p:cNvSpPr>
          <p:nvPr>
            <p:ph idx="1"/>
          </p:nvPr>
        </p:nvSpPr>
        <p:spPr>
          <a:xfrm>
            <a:off x="1066800" y="1981200"/>
            <a:ext cx="8077200" cy="4876800"/>
          </a:xfrm>
        </p:spPr>
        <p:txBody>
          <a:bodyPr>
            <a:normAutofit/>
          </a:bodyPr>
          <a:lstStyle/>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If condition1 Then</a:t>
            </a:r>
          </a:p>
          <a:p>
            <a:pPr marL="621792" lvl="1" eaLnBrk="1" fontAlgn="auto" hangingPunct="1">
              <a:lnSpc>
                <a:spcPct val="90000"/>
              </a:lnSpc>
              <a:spcBef>
                <a:spcPts val="324"/>
              </a:spcBef>
              <a:spcAft>
                <a:spcPts val="0"/>
              </a:spcAft>
              <a:buFontTx/>
              <a:buNone/>
              <a:defRPr/>
            </a:pPr>
            <a:r>
              <a:rPr lang="en-US" sz="2400" b="1" dirty="0" smtClean="0">
                <a:latin typeface="Times New Roman" pitchFamily="18" charset="0"/>
                <a:cs typeface="Times New Roman" pitchFamily="18" charset="0"/>
              </a:rPr>
              <a:t>Code1</a:t>
            </a:r>
          </a:p>
          <a:p>
            <a:pPr marL="365760" indent="-256032" eaLnBrk="1" fontAlgn="auto" hangingPunct="1">
              <a:lnSpc>
                <a:spcPct val="90000"/>
              </a:lnSpc>
              <a:spcAft>
                <a:spcPts val="0"/>
              </a:spcAft>
              <a:buFontTx/>
              <a:buNone/>
              <a:defRPr/>
            </a:pPr>
            <a:r>
              <a:rPr lang="en-US" sz="2800" b="1" dirty="0" err="1" smtClean="0">
                <a:latin typeface="Times New Roman" pitchFamily="18" charset="0"/>
                <a:cs typeface="Times New Roman" pitchFamily="18" charset="0"/>
              </a:rPr>
              <a:t>ElseIf</a:t>
            </a:r>
            <a:r>
              <a:rPr lang="en-US" sz="2800" b="1" dirty="0" smtClean="0">
                <a:latin typeface="Times New Roman" pitchFamily="18" charset="0"/>
                <a:cs typeface="Times New Roman" pitchFamily="18" charset="0"/>
              </a:rPr>
              <a:t> condition2 Then</a:t>
            </a:r>
          </a:p>
          <a:p>
            <a:pPr marL="621792" lvl="1" eaLnBrk="1" fontAlgn="auto" hangingPunct="1">
              <a:lnSpc>
                <a:spcPct val="90000"/>
              </a:lnSpc>
              <a:spcBef>
                <a:spcPts val="324"/>
              </a:spcBef>
              <a:spcAft>
                <a:spcPts val="0"/>
              </a:spcAft>
              <a:buFontTx/>
              <a:buNone/>
              <a:defRPr/>
            </a:pPr>
            <a:r>
              <a:rPr lang="en-US" sz="2400" b="1" dirty="0" smtClean="0">
                <a:latin typeface="Times New Roman" pitchFamily="18" charset="0"/>
                <a:cs typeface="Times New Roman" pitchFamily="18" charset="0"/>
              </a:rPr>
              <a:t>Code2</a:t>
            </a:r>
          </a:p>
          <a:p>
            <a:pPr marL="365760" indent="-256032" eaLnBrk="1" fontAlgn="auto" hangingPunct="1">
              <a:lnSpc>
                <a:spcPct val="90000"/>
              </a:lnSpc>
              <a:spcAft>
                <a:spcPts val="0"/>
              </a:spcAft>
              <a:buFontTx/>
              <a:buNone/>
              <a:defRPr/>
            </a:pPr>
            <a:r>
              <a:rPr lang="en-US" sz="2800" b="1" dirty="0" err="1" smtClean="0">
                <a:latin typeface="Times New Roman" pitchFamily="18" charset="0"/>
                <a:cs typeface="Times New Roman" pitchFamily="18" charset="0"/>
              </a:rPr>
              <a:t>ElseIf</a:t>
            </a:r>
            <a:r>
              <a:rPr lang="en-US" sz="2800" b="1" dirty="0" smtClean="0">
                <a:latin typeface="Times New Roman" pitchFamily="18" charset="0"/>
                <a:cs typeface="Times New Roman" pitchFamily="18" charset="0"/>
              </a:rPr>
              <a:t> condition3 Then</a:t>
            </a:r>
          </a:p>
          <a:p>
            <a:pPr marL="621792" lvl="1" eaLnBrk="1" fontAlgn="auto" hangingPunct="1">
              <a:lnSpc>
                <a:spcPct val="90000"/>
              </a:lnSpc>
              <a:spcBef>
                <a:spcPts val="324"/>
              </a:spcBef>
              <a:spcAft>
                <a:spcPts val="0"/>
              </a:spcAft>
              <a:buFontTx/>
              <a:buNone/>
              <a:defRPr/>
            </a:pPr>
            <a:r>
              <a:rPr lang="en-US" sz="2400" b="1" dirty="0" smtClean="0">
                <a:latin typeface="Times New Roman" pitchFamily="18" charset="0"/>
                <a:cs typeface="Times New Roman" pitchFamily="18" charset="0"/>
              </a:rPr>
              <a:t>Code3</a:t>
            </a:r>
          </a:p>
          <a:p>
            <a:pPr marL="365760" indent="-256032" eaLnBrk="1" fontAlgn="auto" hangingPunct="1">
              <a:lnSpc>
                <a:spcPct val="90000"/>
              </a:lnSpc>
              <a:spcAft>
                <a:spcPts val="0"/>
              </a:spcAft>
              <a:buFontTx/>
              <a:buNone/>
              <a:defRPr/>
            </a:pPr>
            <a:r>
              <a:rPr lang="en-US" sz="2800" b="1" dirty="0" err="1" smtClean="0">
                <a:latin typeface="Times New Roman" pitchFamily="18" charset="0"/>
                <a:cs typeface="Times New Roman" pitchFamily="18" charset="0"/>
              </a:rPr>
              <a:t>ElseIf</a:t>
            </a:r>
            <a:r>
              <a:rPr lang="en-US" sz="2800" b="1" dirty="0" smtClean="0">
                <a:latin typeface="Times New Roman" pitchFamily="18" charset="0"/>
                <a:cs typeface="Times New Roman" pitchFamily="18" charset="0"/>
              </a:rPr>
              <a:t> condition4 Then</a:t>
            </a:r>
          </a:p>
          <a:p>
            <a:pPr marL="621792" lvl="1" eaLnBrk="1" fontAlgn="auto" hangingPunct="1">
              <a:lnSpc>
                <a:spcPct val="90000"/>
              </a:lnSpc>
              <a:spcBef>
                <a:spcPts val="324"/>
              </a:spcBef>
              <a:spcAft>
                <a:spcPts val="0"/>
              </a:spcAft>
              <a:buFontTx/>
              <a:buNone/>
              <a:defRPr/>
            </a:pPr>
            <a:r>
              <a:rPr lang="en-US" sz="2400" b="1" dirty="0" smtClean="0">
                <a:latin typeface="Times New Roman" pitchFamily="18" charset="0"/>
                <a:cs typeface="Times New Roman" pitchFamily="18" charset="0"/>
              </a:rPr>
              <a:t>Code4</a:t>
            </a:r>
          </a:p>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Else</a:t>
            </a:r>
          </a:p>
          <a:p>
            <a:pPr marL="621792" lvl="1" eaLnBrk="1" fontAlgn="auto" hangingPunct="1">
              <a:lnSpc>
                <a:spcPct val="90000"/>
              </a:lnSpc>
              <a:spcBef>
                <a:spcPts val="324"/>
              </a:spcBef>
              <a:spcAft>
                <a:spcPts val="0"/>
              </a:spcAft>
              <a:buFontTx/>
              <a:buNone/>
              <a:defRPr/>
            </a:pPr>
            <a:r>
              <a:rPr lang="en-US" sz="2400" b="1" dirty="0" smtClean="0">
                <a:latin typeface="Times New Roman" pitchFamily="18" charset="0"/>
                <a:cs typeface="Times New Roman" pitchFamily="18" charset="0"/>
              </a:rPr>
              <a:t>Code5</a:t>
            </a:r>
          </a:p>
          <a:p>
            <a:pPr marL="365760" indent="-256032" eaLnBrk="1" fontAlgn="auto" hangingPunct="1">
              <a:lnSpc>
                <a:spcPct val="90000"/>
              </a:lnSpc>
              <a:spcAft>
                <a:spcPts val="0"/>
              </a:spcAft>
              <a:buFontTx/>
              <a:buNone/>
              <a:defRPr/>
            </a:pPr>
            <a:r>
              <a:rPr lang="en-US" sz="2800" b="1" dirty="0" smtClean="0">
                <a:latin typeface="Times New Roman" pitchFamily="18" charset="0"/>
                <a:cs typeface="Times New Roman" pitchFamily="18" charset="0"/>
              </a:rPr>
              <a:t>End If</a:t>
            </a:r>
          </a:p>
        </p:txBody>
      </p:sp>
    </p:spTree>
    <p:extLst>
      <p:ext uri="{BB962C8B-B14F-4D97-AF65-F5344CB8AC3E}">
        <p14:creationId xmlns:p14="http://schemas.microsoft.com/office/powerpoint/2010/main" val="4172112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838199" y="1066800"/>
            <a:ext cx="8312727" cy="9144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Example Continued (</a:t>
            </a:r>
            <a:r>
              <a:rPr lang="en-US" dirty="0" err="1" smtClean="0">
                <a:solidFill>
                  <a:schemeClr val="tx1"/>
                </a:solidFill>
                <a:latin typeface="Times New Roman" pitchFamily="18" charset="0"/>
                <a:cs typeface="Times New Roman" pitchFamily="18" charset="0"/>
              </a:rPr>
              <a:t>ElseIf</a:t>
            </a:r>
            <a:r>
              <a:rPr lang="en-US" dirty="0" smtClean="0">
                <a:solidFill>
                  <a:schemeClr val="tx1"/>
                </a:solidFill>
                <a:latin typeface="Times New Roman" pitchFamily="18" charset="0"/>
                <a:cs typeface="Times New Roman" pitchFamily="18" charset="0"/>
              </a:rPr>
              <a:t>)</a:t>
            </a:r>
          </a:p>
        </p:txBody>
      </p:sp>
      <p:sp>
        <p:nvSpPr>
          <p:cNvPr id="17410" name="Rectangle 3"/>
          <p:cNvSpPr>
            <a:spLocks noGrp="1" noChangeArrowheads="1"/>
          </p:cNvSpPr>
          <p:nvPr>
            <p:ph idx="1"/>
          </p:nvPr>
        </p:nvSpPr>
        <p:spPr>
          <a:xfrm>
            <a:off x="1219200" y="1981200"/>
            <a:ext cx="7924800" cy="4876800"/>
          </a:xfrm>
        </p:spPr>
        <p:txBody>
          <a:bodyPr>
            <a:normAutofit/>
          </a:bodyPr>
          <a:lstStyle/>
          <a:p>
            <a:pPr eaLnBrk="1" hangingPunct="1">
              <a:lnSpc>
                <a:spcPct val="90000"/>
              </a:lnSpc>
            </a:pPr>
            <a:r>
              <a:rPr lang="en-US" altLang="en-US" sz="2400" b="1" dirty="0" smtClean="0">
                <a:latin typeface="Times New Roman" pitchFamily="18" charset="0"/>
                <a:cs typeface="Times New Roman" pitchFamily="18" charset="0"/>
              </a:rPr>
              <a:t>Used to decide among 3, 4, or more actions</a:t>
            </a:r>
          </a:p>
          <a:p>
            <a:pPr eaLnBrk="1" hangingPunct="1">
              <a:lnSpc>
                <a:spcPct val="90000"/>
              </a:lnSpc>
            </a:pPr>
            <a:r>
              <a:rPr lang="en-US" altLang="en-US" sz="2400" b="1" dirty="0" smtClean="0">
                <a:latin typeface="Times New Roman" pitchFamily="18" charset="0"/>
                <a:cs typeface="Times New Roman" pitchFamily="18" charset="0"/>
              </a:rPr>
              <a:t>This example includes three possible decisions in the</a:t>
            </a:r>
          </a:p>
          <a:p>
            <a:pPr eaLnBrk="1" hangingPunct="1">
              <a:lnSpc>
                <a:spcPct val="90000"/>
              </a:lnSpc>
            </a:pPr>
            <a:endParaRPr lang="en-US" altLang="en-US" sz="2400" b="1" dirty="0" smtClean="0">
              <a:latin typeface="Times New Roman" pitchFamily="18" charset="0"/>
              <a:cs typeface="Times New Roman" pitchFamily="18" charset="0"/>
            </a:endParaRPr>
          </a:p>
          <a:p>
            <a:pPr eaLnBrk="1" hangingPunct="1">
              <a:lnSpc>
                <a:spcPct val="90000"/>
              </a:lnSpc>
              <a:buFont typeface="Wingdings 3" pitchFamily="18" charset="2"/>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IF..Then</a:t>
            </a:r>
            <a:r>
              <a:rPr lang="en-US" altLang="en-US" sz="2400" b="1" dirty="0" smtClean="0">
                <a:latin typeface="Times New Roman" pitchFamily="18" charset="0"/>
                <a:cs typeface="Times New Roman" pitchFamily="18" charset="0"/>
              </a:rPr>
              <a:t>…</a:t>
            </a:r>
            <a:r>
              <a:rPr lang="en-US" altLang="en-US" sz="2400" b="1" dirty="0" err="1" smtClean="0">
                <a:latin typeface="Times New Roman" pitchFamily="18" charset="0"/>
                <a:cs typeface="Times New Roman" pitchFamily="18" charset="0"/>
              </a:rPr>
              <a:t>ElseIf</a:t>
            </a:r>
            <a:r>
              <a:rPr lang="en-US" altLang="en-US" sz="2400" b="1" dirty="0" smtClean="0">
                <a:latin typeface="Times New Roman" pitchFamily="18" charset="0"/>
                <a:cs typeface="Times New Roman" pitchFamily="18" charset="0"/>
              </a:rPr>
              <a:t>:</a:t>
            </a:r>
          </a:p>
          <a:p>
            <a:pPr eaLnBrk="1" hangingPunct="1">
              <a:lnSpc>
                <a:spcPct val="90000"/>
              </a:lnSpc>
              <a:buFont typeface="Wingdings 3" pitchFamily="18" charset="2"/>
              <a:buNone/>
            </a:pPr>
            <a:endParaRPr lang="en-US" altLang="en-US" sz="2400" b="1" dirty="0" smtClean="0">
              <a:latin typeface="Times New Roman" pitchFamily="18" charset="0"/>
              <a:cs typeface="Times New Roman" pitchFamily="18" charset="0"/>
            </a:endParaRPr>
          </a:p>
          <a:p>
            <a:pPr eaLnBrk="1" hangingPunct="1">
              <a:lnSpc>
                <a:spcPct val="90000"/>
              </a:lnSpc>
              <a:buFontTx/>
              <a:buNone/>
            </a:pPr>
            <a:r>
              <a:rPr lang="en-US" altLang="en-US" sz="2400" b="1" dirty="0" smtClean="0">
                <a:latin typeface="Times New Roman" pitchFamily="18" charset="0"/>
                <a:cs typeface="Times New Roman" pitchFamily="18" charset="0"/>
              </a:rPr>
              <a:t>	If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 </a:t>
            </a:r>
            <a:r>
              <a:rPr lang="en-US" altLang="en-US" sz="2400" b="1" dirty="0" err="1" smtClean="0">
                <a:latin typeface="Times New Roman" pitchFamily="18" charset="0"/>
                <a:cs typeface="Times New Roman" pitchFamily="18" charset="0"/>
              </a:rPr>
              <a:t>intSecretNumber</a:t>
            </a:r>
            <a:r>
              <a:rPr lang="en-US" altLang="en-US" sz="2400" b="1" dirty="0" smtClean="0">
                <a:latin typeface="Times New Roman" pitchFamily="18" charset="0"/>
                <a:cs typeface="Times New Roman" pitchFamily="18" charset="0"/>
              </a:rPr>
              <a:t> Then</a:t>
            </a:r>
          </a:p>
          <a:p>
            <a:pPr eaLnBrk="1" hangingPunct="1">
              <a:lnSpc>
                <a:spcPct val="90000"/>
              </a:lnSpc>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lblGuessCheckedMessage.text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“you guessed it”</a:t>
            </a:r>
          </a:p>
          <a:p>
            <a:pPr eaLnBrk="1" hangingPunct="1">
              <a:lnSpc>
                <a:spcPct val="90000"/>
              </a:lnSpc>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ElseIf</a:t>
            </a: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intGuess</a:t>
            </a:r>
            <a:r>
              <a:rPr lang="en-US" altLang="en-US" sz="2400" b="1" dirty="0" smtClean="0">
                <a:latin typeface="Times New Roman" pitchFamily="18" charset="0"/>
                <a:cs typeface="Times New Roman" pitchFamily="18" charset="0"/>
              </a:rPr>
              <a:t> &lt; </a:t>
            </a:r>
            <a:r>
              <a:rPr lang="en-US" altLang="en-US" sz="2400" b="1" dirty="0" err="1" smtClean="0">
                <a:latin typeface="Times New Roman" pitchFamily="18" charset="0"/>
                <a:cs typeface="Times New Roman" pitchFamily="18" charset="0"/>
              </a:rPr>
              <a:t>intSecretNumber</a:t>
            </a:r>
            <a:r>
              <a:rPr lang="en-US" altLang="en-US" sz="2400" b="1" dirty="0" smtClean="0">
                <a:latin typeface="Times New Roman" pitchFamily="18" charset="0"/>
                <a:cs typeface="Times New Roman" pitchFamily="18" charset="0"/>
              </a:rPr>
              <a:t> Then</a:t>
            </a:r>
          </a:p>
          <a:p>
            <a:pPr eaLnBrk="1" hangingPunct="1">
              <a:lnSpc>
                <a:spcPct val="90000"/>
              </a:lnSpc>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lblGuessedCheckedMessage.text</a:t>
            </a:r>
            <a:r>
              <a:rPr lang="en-US" altLang="en-US" sz="2400" b="1" dirty="0" smtClean="0">
                <a:latin typeface="Times New Roman" pitchFamily="18" charset="0"/>
                <a:cs typeface="Times New Roman" pitchFamily="18" charset="0"/>
              </a:rPr>
              <a:t>=“</a:t>
            </a:r>
            <a:r>
              <a:rPr lang="en-US" altLang="en-US" sz="2400" b="1" dirty="0" smtClean="0">
                <a:latin typeface="Times New Roman" pitchFamily="18" charset="0"/>
                <a:cs typeface="Times New Roman" pitchFamily="18" charset="0"/>
              </a:rPr>
              <a:t>too low”</a:t>
            </a:r>
          </a:p>
          <a:p>
            <a:pPr eaLnBrk="1" hangingPunct="1">
              <a:lnSpc>
                <a:spcPct val="90000"/>
              </a:lnSpc>
              <a:buFontTx/>
              <a:buNone/>
            </a:pPr>
            <a:r>
              <a:rPr lang="en-US" altLang="en-US" sz="2400" b="1" dirty="0" smtClean="0">
                <a:latin typeface="Times New Roman" pitchFamily="18" charset="0"/>
                <a:cs typeface="Times New Roman" pitchFamily="18" charset="0"/>
              </a:rPr>
              <a:t>	Else</a:t>
            </a:r>
          </a:p>
          <a:p>
            <a:pPr eaLnBrk="1" hangingPunct="1">
              <a:lnSpc>
                <a:spcPct val="90000"/>
              </a:lnSpc>
              <a:buFontTx/>
              <a:buNone/>
            </a:pPr>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lblGuessCheckedMessage.text</a:t>
            </a:r>
            <a:r>
              <a:rPr lang="en-US" altLang="en-US" sz="2400" b="1" dirty="0" smtClean="0">
                <a:latin typeface="Times New Roman" pitchFamily="18" charset="0"/>
                <a:cs typeface="Times New Roman" pitchFamily="18" charset="0"/>
              </a:rPr>
              <a:t>= </a:t>
            </a:r>
            <a:r>
              <a:rPr lang="en-US" altLang="en-US" sz="2400" b="1" dirty="0" smtClean="0">
                <a:latin typeface="Times New Roman" pitchFamily="18" charset="0"/>
                <a:cs typeface="Times New Roman" pitchFamily="18" charset="0"/>
              </a:rPr>
              <a:t>“too high”</a:t>
            </a:r>
          </a:p>
          <a:p>
            <a:pPr eaLnBrk="1" hangingPunct="1">
              <a:lnSpc>
                <a:spcPct val="90000"/>
              </a:lnSpc>
              <a:buFontTx/>
              <a:buNone/>
            </a:pPr>
            <a:r>
              <a:rPr lang="en-US" altLang="en-US" sz="2400" b="1" dirty="0" smtClean="0">
                <a:latin typeface="Times New Roman" pitchFamily="18" charset="0"/>
                <a:cs typeface="Times New Roman" pitchFamily="18" charset="0"/>
              </a:rPr>
              <a:t>    End If</a:t>
            </a:r>
          </a:p>
          <a:p>
            <a:pPr eaLnBrk="1" hangingPunct="1">
              <a:lnSpc>
                <a:spcPct val="90000"/>
              </a:lnSpc>
              <a:buFontTx/>
              <a:buNone/>
            </a:pPr>
            <a:endParaRPr lang="en-US" altLang="en-US" sz="24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187463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990600" y="12192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Programming Style</a:t>
            </a:r>
          </a:p>
        </p:txBody>
      </p:sp>
      <p:sp>
        <p:nvSpPr>
          <p:cNvPr id="18434" name="Rectangle 3"/>
          <p:cNvSpPr>
            <a:spLocks noGrp="1" noChangeArrowheads="1"/>
          </p:cNvSpPr>
          <p:nvPr>
            <p:ph idx="1"/>
          </p:nvPr>
        </p:nvSpPr>
        <p:spPr>
          <a:xfrm>
            <a:off x="1087582" y="3733800"/>
            <a:ext cx="8077200" cy="2971800"/>
          </a:xfrm>
        </p:spPr>
        <p:txBody>
          <a:bodyPr>
            <a:normAutofit fontScale="92500"/>
          </a:bodyPr>
          <a:lstStyle/>
          <a:p>
            <a:pPr eaLnBrk="1" hangingPunct="1"/>
            <a:r>
              <a:rPr lang="en-US" altLang="en-US" b="1" dirty="0" smtClean="0">
                <a:latin typeface="Times New Roman" pitchFamily="18" charset="0"/>
                <a:cs typeface="Times New Roman" pitchFamily="18" charset="0"/>
              </a:rPr>
              <a:t>The use of If…Then… </a:t>
            </a:r>
            <a:r>
              <a:rPr lang="en-US" altLang="en-US" b="1" dirty="0" err="1" smtClean="0">
                <a:latin typeface="Times New Roman" pitchFamily="18" charset="0"/>
                <a:cs typeface="Times New Roman" pitchFamily="18" charset="0"/>
              </a:rPr>
              <a:t>ElseIf</a:t>
            </a:r>
            <a:r>
              <a:rPr lang="en-US" altLang="en-US" b="1" dirty="0" smtClean="0">
                <a:latin typeface="Times New Roman" pitchFamily="18" charset="0"/>
                <a:cs typeface="Times New Roman" pitchFamily="18" charset="0"/>
              </a:rPr>
              <a:t> is better and easier to read then the nested If…Then…Else</a:t>
            </a:r>
          </a:p>
          <a:p>
            <a:pPr eaLnBrk="1" hangingPunct="1"/>
            <a:r>
              <a:rPr lang="en-US" altLang="en-US" b="1" dirty="0" smtClean="0">
                <a:latin typeface="Times New Roman" pitchFamily="18" charset="0"/>
                <a:cs typeface="Times New Roman" pitchFamily="18" charset="0"/>
              </a:rPr>
              <a:t>Beware of the range of the conditions in an If…Then…</a:t>
            </a:r>
            <a:r>
              <a:rPr lang="en-US" altLang="en-US" b="1" dirty="0" err="1" smtClean="0">
                <a:latin typeface="Times New Roman" pitchFamily="18" charset="0"/>
                <a:cs typeface="Times New Roman" pitchFamily="18" charset="0"/>
              </a:rPr>
              <a:t>ElseIf</a:t>
            </a:r>
            <a:r>
              <a:rPr lang="en-US" altLang="en-US" b="1" dirty="0" smtClean="0">
                <a:latin typeface="Times New Roman" pitchFamily="18" charset="0"/>
                <a:cs typeface="Times New Roman" pitchFamily="18" charset="0"/>
              </a:rPr>
              <a:t> because the first condition that evaluates true will run and then  the rest of the </a:t>
            </a:r>
            <a:r>
              <a:rPr lang="en-US" altLang="en-US" b="1" dirty="0" err="1" smtClean="0">
                <a:latin typeface="Times New Roman" pitchFamily="18" charset="0"/>
                <a:cs typeface="Times New Roman" pitchFamily="18" charset="0"/>
              </a:rPr>
              <a:t>ElseIf</a:t>
            </a:r>
            <a:r>
              <a:rPr lang="en-US" altLang="en-US" b="1" dirty="0" smtClean="0">
                <a:latin typeface="Times New Roman" pitchFamily="18" charset="0"/>
                <a:cs typeface="Times New Roman" pitchFamily="18" charset="0"/>
              </a:rPr>
              <a:t> statements are skipped.</a:t>
            </a:r>
          </a:p>
          <a:p>
            <a:pPr eaLnBrk="1" hangingPunct="1"/>
            <a:endParaRPr lang="en-US" altLang="en-US" dirty="0" smtClean="0"/>
          </a:p>
        </p:txBody>
      </p:sp>
    </p:spTree>
    <p:extLst>
      <p:ext uri="{BB962C8B-B14F-4D97-AF65-F5344CB8AC3E}">
        <p14:creationId xmlns:p14="http://schemas.microsoft.com/office/powerpoint/2010/main" val="1163357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 y="2286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Generating Random Numbers</a:t>
            </a:r>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1362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13716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Generating Random Numbers</a:t>
            </a:r>
          </a:p>
        </p:txBody>
      </p:sp>
      <p:sp>
        <p:nvSpPr>
          <p:cNvPr id="10242" name="Rectangle 3"/>
          <p:cNvSpPr>
            <a:spLocks noGrp="1" noChangeArrowheads="1"/>
          </p:cNvSpPr>
          <p:nvPr>
            <p:ph idx="1"/>
          </p:nvPr>
        </p:nvSpPr>
        <p:spPr>
          <a:xfrm>
            <a:off x="1143000" y="4267200"/>
            <a:ext cx="8001000" cy="1905000"/>
          </a:xfrm>
        </p:spPr>
        <p:txBody>
          <a:bodyPr>
            <a:normAutofit fontScale="85000" lnSpcReduction="20000"/>
          </a:bodyPr>
          <a:lstStyle/>
          <a:p>
            <a:pPr eaLnBrk="1" hangingPunct="1"/>
            <a:r>
              <a:rPr lang="en-US" altLang="en-US" b="1" dirty="0" smtClean="0">
                <a:latin typeface="Times New Roman" pitchFamily="18" charset="0"/>
                <a:cs typeface="Times New Roman" pitchFamily="18" charset="0"/>
              </a:rPr>
              <a:t>Built-in function – Built-in meaning that Visual Basic already has it and it doesn’t need to be coded.</a:t>
            </a:r>
          </a:p>
          <a:p>
            <a:pPr eaLnBrk="1" hangingPunct="1"/>
            <a:r>
              <a:rPr lang="en-US" altLang="en-US" b="1" dirty="0" err="1" smtClean="0">
                <a:latin typeface="Times New Roman" pitchFamily="18" charset="0"/>
                <a:cs typeface="Times New Roman" pitchFamily="18" charset="0"/>
              </a:rPr>
              <a:t>Rnd</a:t>
            </a:r>
            <a:r>
              <a:rPr lang="en-US" altLang="en-US" b="1" dirty="0" smtClean="0">
                <a:latin typeface="Times New Roman" pitchFamily="18" charset="0"/>
                <a:cs typeface="Times New Roman" pitchFamily="18" charset="0"/>
              </a:rPr>
              <a:t> function – generates a random number greater than or equal to 0 and less than 1.</a:t>
            </a:r>
          </a:p>
        </p:txBody>
      </p:sp>
    </p:spTree>
    <p:extLst>
      <p:ext uri="{BB962C8B-B14F-4D97-AF65-F5344CB8AC3E}">
        <p14:creationId xmlns:p14="http://schemas.microsoft.com/office/powerpoint/2010/main" val="493715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954"/>
            <a:ext cx="9144000" cy="6858000"/>
          </a:xfrm>
          <a:prstGeom prst="rect">
            <a:avLst/>
          </a:prstGeom>
        </p:spPr>
      </p:pic>
      <p:sp>
        <p:nvSpPr>
          <p:cNvPr id="2" name="Title 1"/>
          <p:cNvSpPr>
            <a:spLocks noGrp="1"/>
          </p:cNvSpPr>
          <p:nvPr>
            <p:ph type="ctrTitle"/>
          </p:nvPr>
        </p:nvSpPr>
        <p:spPr>
          <a:xfrm>
            <a:off x="1205346" y="1219200"/>
            <a:ext cx="7904018" cy="533400"/>
          </a:xfrm>
        </p:spPr>
        <p:txBody>
          <a:bodyPr>
            <a:normAutofit fontScale="90000"/>
          </a:bodyPr>
          <a:lstStyle/>
          <a:p>
            <a:r>
              <a:rPr lang="en-US" b="1" dirty="0"/>
              <a:t>Conditional </a:t>
            </a:r>
            <a:r>
              <a:rPr lang="en-US" b="1" dirty="0" smtClean="0"/>
              <a:t>Operators</a:t>
            </a:r>
            <a:endParaRPr lang="en-US" dirty="0"/>
          </a:p>
        </p:txBody>
      </p:sp>
      <p:sp>
        <p:nvSpPr>
          <p:cNvPr id="3" name="Subtitle 2"/>
          <p:cNvSpPr>
            <a:spLocks noGrp="1"/>
          </p:cNvSpPr>
          <p:nvPr>
            <p:ph type="subTitle" idx="1"/>
          </p:nvPr>
        </p:nvSpPr>
        <p:spPr>
          <a:xfrm>
            <a:off x="1219200" y="1905000"/>
            <a:ext cx="7924800" cy="4953000"/>
          </a:xfrm>
        </p:spPr>
        <p:txBody>
          <a:bodyPr>
            <a:normAutofit fontScale="85000" lnSpcReduction="2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conditional operators are powerful tools that resemble mathematical operators. </a:t>
            </a:r>
            <a:endParaRPr lang="en-US" dirty="0" smtClean="0">
              <a:solidFill>
                <a:schemeClr val="tx1"/>
              </a:solidFill>
              <a:latin typeface="Times New Roman" panose="02020603050405020304" pitchFamily="18" charset="0"/>
              <a:cs typeface="Times New Roman" panose="02020603050405020304" pitchFamily="18" charset="0"/>
            </a:endParaRP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These </a:t>
            </a:r>
            <a:r>
              <a:rPr lang="en-US" dirty="0">
                <a:solidFill>
                  <a:schemeClr val="tx1"/>
                </a:solidFill>
                <a:latin typeface="Times New Roman" panose="02020603050405020304" pitchFamily="18" charset="0"/>
                <a:cs typeface="Times New Roman" panose="02020603050405020304" pitchFamily="18" charset="0"/>
              </a:rPr>
              <a:t>operators allow a </a:t>
            </a:r>
            <a:r>
              <a:rPr lang="en-US" dirty="0" smtClean="0">
                <a:solidFill>
                  <a:schemeClr val="tx1"/>
                </a:solidFill>
                <a:latin typeface="Times New Roman" panose="02020603050405020304" pitchFamily="18" charset="0"/>
                <a:cs typeface="Times New Roman" panose="02020603050405020304" pitchFamily="18" charset="0"/>
              </a:rPr>
              <a:t>program </a:t>
            </a:r>
            <a:r>
              <a:rPr lang="en-US" dirty="0">
                <a:solidFill>
                  <a:schemeClr val="tx1"/>
                </a:solidFill>
                <a:latin typeface="Times New Roman" panose="02020603050405020304" pitchFamily="18" charset="0"/>
                <a:cs typeface="Times New Roman" panose="02020603050405020304" pitchFamily="18" charset="0"/>
              </a:rPr>
              <a:t>to compare data values and then decide what actions to take, whether to execute a program or terminate the program. They are also known as numerical comparison operators</a:t>
            </a:r>
            <a:r>
              <a:rPr lang="en-US" dirty="0" smtClean="0">
                <a:solidFill>
                  <a:schemeClr val="tx1"/>
                </a:solidFill>
                <a:latin typeface="Times New Roman" panose="02020603050405020304" pitchFamily="18" charset="0"/>
                <a:cs typeface="Times New Roman" panose="02020603050405020304" pitchFamily="18" charset="0"/>
              </a:rPr>
              <a:t>.</a:t>
            </a:r>
          </a:p>
          <a:p>
            <a:pPr algn="l"/>
            <a:r>
              <a:rPr lang="en-US" dirty="0" smtClean="0">
                <a:solidFill>
                  <a:schemeClr val="tx1"/>
                </a:solidFill>
                <a:latin typeface="Times New Roman" panose="02020603050405020304" pitchFamily="18" charset="0"/>
                <a:cs typeface="Times New Roman" panose="02020603050405020304" pitchFamily="18" charset="0"/>
              </a:rPr>
              <a: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They </a:t>
            </a:r>
            <a:r>
              <a:rPr lang="en-US" dirty="0">
                <a:solidFill>
                  <a:schemeClr val="tx1"/>
                </a:solidFill>
                <a:latin typeface="Times New Roman" panose="02020603050405020304" pitchFamily="18" charset="0"/>
                <a:cs typeface="Times New Roman" panose="02020603050405020304" pitchFamily="18" charset="0"/>
              </a:rPr>
              <a:t>are used to compare two values to see whether they are equal, one value is greater or less than the other value</a:t>
            </a:r>
            <a:r>
              <a:rPr lang="en-US" dirty="0" smtClean="0">
                <a:solidFill>
                  <a:schemeClr val="tx1"/>
                </a:solidFill>
                <a:latin typeface="Times New Roman" panose="02020603050405020304" pitchFamily="18" charset="0"/>
                <a:cs typeface="Times New Roman" panose="02020603050405020304" pitchFamily="18" charset="0"/>
              </a:rPr>
              <a:t>.</a:t>
            </a: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The comparison will return a true or false result.</a:t>
            </a:r>
          </a:p>
        </p:txBody>
      </p:sp>
    </p:spTree>
    <p:extLst>
      <p:ext uri="{BB962C8B-B14F-4D97-AF65-F5344CB8AC3E}">
        <p14:creationId xmlns:p14="http://schemas.microsoft.com/office/powerpoint/2010/main" val="15011789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6200" y="12954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Functions</a:t>
            </a:r>
          </a:p>
        </p:txBody>
      </p:sp>
      <p:sp>
        <p:nvSpPr>
          <p:cNvPr id="11266" name="Rectangle 3"/>
          <p:cNvSpPr>
            <a:spLocks noGrp="1" noChangeArrowheads="1"/>
          </p:cNvSpPr>
          <p:nvPr>
            <p:ph idx="1"/>
          </p:nvPr>
        </p:nvSpPr>
        <p:spPr>
          <a:xfrm>
            <a:off x="1115291" y="3429000"/>
            <a:ext cx="8001000" cy="3124200"/>
          </a:xfrm>
        </p:spPr>
        <p:txBody>
          <a:bodyPr>
            <a:normAutofit fontScale="92500" lnSpcReduction="20000"/>
          </a:bodyPr>
          <a:lstStyle/>
          <a:p>
            <a:pPr eaLnBrk="1" hangingPunct="1">
              <a:lnSpc>
                <a:spcPct val="90000"/>
              </a:lnSpc>
            </a:pPr>
            <a:r>
              <a:rPr lang="en-US" altLang="en-US" b="1" dirty="0" smtClean="0">
                <a:latin typeface="Times New Roman" pitchFamily="18" charset="0"/>
                <a:cs typeface="Times New Roman" pitchFamily="18" charset="0"/>
              </a:rPr>
              <a:t>Visual Basic has many built-in functions.</a:t>
            </a:r>
          </a:p>
          <a:p>
            <a:pPr eaLnBrk="1" hangingPunct="1">
              <a:lnSpc>
                <a:spcPct val="90000"/>
              </a:lnSpc>
            </a:pPr>
            <a:r>
              <a:rPr lang="en-US" altLang="en-US" b="1" u="sng" dirty="0" smtClean="0">
                <a:latin typeface="Times New Roman" pitchFamily="18" charset="0"/>
                <a:cs typeface="Times New Roman" pitchFamily="18" charset="0"/>
              </a:rPr>
              <a:t>Function</a:t>
            </a:r>
            <a:r>
              <a:rPr lang="en-US" altLang="en-US" b="1" dirty="0" smtClean="0">
                <a:latin typeface="Times New Roman" pitchFamily="18" charset="0"/>
                <a:cs typeface="Times New Roman" pitchFamily="18" charset="0"/>
              </a:rPr>
              <a:t> – is a procedure that performs a task and returns a value.</a:t>
            </a:r>
          </a:p>
          <a:p>
            <a:pPr eaLnBrk="1" hangingPunct="1">
              <a:lnSpc>
                <a:spcPct val="90000"/>
              </a:lnSpc>
            </a:pPr>
            <a:r>
              <a:rPr lang="en-US" altLang="en-US" b="1" dirty="0" smtClean="0">
                <a:latin typeface="Times New Roman" pitchFamily="18" charset="0"/>
                <a:cs typeface="Times New Roman" pitchFamily="18" charset="0"/>
              </a:rPr>
              <a:t>Predefined functions are used by including the function name in a statement.</a:t>
            </a:r>
          </a:p>
          <a:p>
            <a:pPr eaLnBrk="1" hangingPunct="1">
              <a:lnSpc>
                <a:spcPct val="90000"/>
              </a:lnSpc>
            </a:pPr>
            <a:r>
              <a:rPr lang="en-US" altLang="en-US" b="1" dirty="0" smtClean="0">
                <a:latin typeface="Times New Roman" pitchFamily="18" charset="0"/>
                <a:cs typeface="Times New Roman" pitchFamily="18" charset="0"/>
              </a:rPr>
              <a:t>When the line of code containing  the function name is executed, the statements that make up the function are executed.</a:t>
            </a:r>
          </a:p>
        </p:txBody>
      </p:sp>
    </p:spTree>
    <p:extLst>
      <p:ext uri="{BB962C8B-B14F-4D97-AF65-F5344CB8AC3E}">
        <p14:creationId xmlns:p14="http://schemas.microsoft.com/office/powerpoint/2010/main" val="35182316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4245" y="1143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Function Arguments</a:t>
            </a:r>
          </a:p>
        </p:txBody>
      </p:sp>
      <p:sp>
        <p:nvSpPr>
          <p:cNvPr id="12290" name="Rectangle 3"/>
          <p:cNvSpPr>
            <a:spLocks noGrp="1" noChangeArrowheads="1"/>
          </p:cNvSpPr>
          <p:nvPr>
            <p:ph idx="1"/>
          </p:nvPr>
        </p:nvSpPr>
        <p:spPr>
          <a:xfrm>
            <a:off x="1132609" y="3581400"/>
            <a:ext cx="8001000" cy="2286000"/>
          </a:xfrm>
        </p:spPr>
        <p:txBody>
          <a:bodyPr>
            <a:normAutofit fontScale="85000" lnSpcReduction="10000"/>
          </a:bodyPr>
          <a:lstStyle/>
          <a:p>
            <a:pPr eaLnBrk="1" hangingPunct="1"/>
            <a:r>
              <a:rPr lang="en-US" altLang="en-US" b="1" dirty="0" smtClean="0">
                <a:latin typeface="Times New Roman" pitchFamily="18" charset="0"/>
                <a:cs typeface="Times New Roman" pitchFamily="18" charset="0"/>
              </a:rPr>
              <a:t>Arguments are data that functions requires to perform its task.</a:t>
            </a:r>
          </a:p>
          <a:p>
            <a:pPr eaLnBrk="1" hangingPunct="1"/>
            <a:r>
              <a:rPr lang="en-US" altLang="en-US" b="1" dirty="0" smtClean="0">
                <a:latin typeface="Times New Roman" pitchFamily="18" charset="0"/>
                <a:cs typeface="Times New Roman" pitchFamily="18" charset="0"/>
              </a:rPr>
              <a:t>The data is “passed” to the function as arguments enclosed in parentheses after the function name.</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Int</a:t>
            </a:r>
            <a:r>
              <a:rPr lang="en-US" altLang="en-US" b="1" dirty="0" smtClean="0">
                <a:latin typeface="Times New Roman" pitchFamily="18" charset="0"/>
                <a:cs typeface="Times New Roman" pitchFamily="18" charset="0"/>
              </a:rPr>
              <a:t>(-5.4) which will return –6.</a:t>
            </a:r>
          </a:p>
          <a:p>
            <a:pPr lvl="1" eaLnBrk="1" hangingPunct="1">
              <a:buFontTx/>
              <a:buNone/>
            </a:pPr>
            <a:endParaRPr lang="en-US" alt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470579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3855" y="9906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RND function</a:t>
            </a:r>
          </a:p>
        </p:txBody>
      </p:sp>
      <p:sp>
        <p:nvSpPr>
          <p:cNvPr id="6147" name="Rectangle 3"/>
          <p:cNvSpPr>
            <a:spLocks noGrp="1" noChangeArrowheads="1"/>
          </p:cNvSpPr>
          <p:nvPr>
            <p:ph idx="1"/>
          </p:nvPr>
        </p:nvSpPr>
        <p:spPr>
          <a:xfrm>
            <a:off x="1143000" y="2286000"/>
            <a:ext cx="8001000" cy="4495800"/>
          </a:xfrm>
        </p:spPr>
        <p:txBody>
          <a:bodyPr>
            <a:normAutofit lnSpcReduction="10000"/>
          </a:bodyPr>
          <a:lstStyle/>
          <a:p>
            <a:pPr marL="365760" indent="-256032" eaLnBrk="1" fontAlgn="auto" hangingPunct="1">
              <a:lnSpc>
                <a:spcPct val="90000"/>
              </a:lnSpc>
              <a:spcAft>
                <a:spcPts val="0"/>
              </a:spcAft>
              <a:buFont typeface="Wingdings 3"/>
              <a:buChar char=""/>
              <a:defRPr/>
            </a:pPr>
            <a:r>
              <a:rPr lang="en-US" sz="2800" b="1" dirty="0" smtClean="0">
                <a:latin typeface="Times New Roman" pitchFamily="18" charset="0"/>
                <a:cs typeface="Times New Roman" pitchFamily="18" charset="0"/>
              </a:rPr>
              <a:t>Using </a:t>
            </a:r>
            <a:r>
              <a:rPr lang="en-US" sz="2800" b="1" dirty="0" err="1" smtClean="0">
                <a:latin typeface="Times New Roman" pitchFamily="18" charset="0"/>
                <a:cs typeface="Times New Roman" pitchFamily="18" charset="0"/>
              </a:rPr>
              <a:t>Rnd</a:t>
            </a:r>
            <a:r>
              <a:rPr lang="en-US" sz="2800" b="1" dirty="0" smtClean="0">
                <a:latin typeface="Times New Roman" pitchFamily="18" charset="0"/>
                <a:cs typeface="Times New Roman" pitchFamily="18" charset="0"/>
              </a:rPr>
              <a:t> alone generates random numbers greater than or equal to 0 and less than 1. </a:t>
            </a:r>
          </a:p>
          <a:p>
            <a:pPr marL="365760" indent="-256032" eaLnBrk="1" fontAlgn="auto" hangingPunct="1">
              <a:lnSpc>
                <a:spcPct val="90000"/>
              </a:lnSpc>
              <a:spcAft>
                <a:spcPts val="0"/>
              </a:spcAft>
              <a:buFont typeface="Wingdings 3"/>
              <a:buChar char=""/>
              <a:defRPr/>
            </a:pPr>
            <a:r>
              <a:rPr lang="en-US" sz="2800" b="1" dirty="0" smtClean="0">
                <a:latin typeface="Times New Roman" pitchFamily="18" charset="0"/>
                <a:cs typeface="Times New Roman" pitchFamily="18" charset="0"/>
              </a:rPr>
              <a:t>If you want to generate numbers in a greater range, simply multiply </a:t>
            </a:r>
            <a:r>
              <a:rPr lang="en-US" sz="2800" b="1" dirty="0" err="1" smtClean="0">
                <a:latin typeface="Times New Roman" pitchFamily="18" charset="0"/>
                <a:cs typeface="Times New Roman" pitchFamily="18" charset="0"/>
              </a:rPr>
              <a:t>Rnd</a:t>
            </a:r>
            <a:r>
              <a:rPr lang="en-US" sz="2800" b="1" dirty="0" smtClean="0">
                <a:latin typeface="Times New Roman" pitchFamily="18" charset="0"/>
                <a:cs typeface="Times New Roman" pitchFamily="18" charset="0"/>
              </a:rPr>
              <a:t> by the upper number of the range you want.</a:t>
            </a:r>
          </a:p>
          <a:p>
            <a:pPr marL="621792" lvl="1" eaLnBrk="1" fontAlgn="auto" hangingPunct="1">
              <a:lnSpc>
                <a:spcPct val="90000"/>
              </a:lnSpc>
              <a:spcBef>
                <a:spcPts val="324"/>
              </a:spcBef>
              <a:spcAft>
                <a:spcPts val="0"/>
              </a:spcAft>
              <a:buFont typeface="Verdana"/>
              <a:buChar char="◦"/>
              <a:defRPr/>
            </a:pPr>
            <a:r>
              <a:rPr lang="en-US" sz="2400" b="1" dirty="0" smtClean="0">
                <a:latin typeface="Times New Roman" pitchFamily="18" charset="0"/>
                <a:cs typeface="Times New Roman" pitchFamily="18" charset="0"/>
              </a:rPr>
              <a:t>Example: </a:t>
            </a:r>
            <a:r>
              <a:rPr lang="en-US" sz="2400" b="1" dirty="0" err="1" smtClean="0">
                <a:latin typeface="Times New Roman" pitchFamily="18" charset="0"/>
                <a:cs typeface="Times New Roman" pitchFamily="18" charset="0"/>
              </a:rPr>
              <a:t>lblRanNum.Text</a:t>
            </a:r>
            <a:r>
              <a:rPr lang="en-U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Rnd</a:t>
            </a:r>
            <a:r>
              <a:rPr lang="en-US" sz="2400" b="1" dirty="0" smtClean="0">
                <a:latin typeface="Times New Roman" pitchFamily="18" charset="0"/>
                <a:cs typeface="Times New Roman" pitchFamily="18" charset="0"/>
              </a:rPr>
              <a:t> * 10</a:t>
            </a:r>
          </a:p>
          <a:p>
            <a:pPr marL="365760" indent="-256032" eaLnBrk="1" fontAlgn="auto" hangingPunct="1">
              <a:lnSpc>
                <a:spcPct val="90000"/>
              </a:lnSpc>
              <a:spcAft>
                <a:spcPts val="0"/>
              </a:spcAft>
              <a:buFont typeface="Wingdings 3"/>
              <a:buChar char=""/>
              <a:defRPr/>
            </a:pPr>
            <a:r>
              <a:rPr lang="en-US" sz="2800" b="1" dirty="0" smtClean="0">
                <a:latin typeface="Times New Roman" pitchFamily="18" charset="0"/>
                <a:cs typeface="Times New Roman" pitchFamily="18" charset="0"/>
              </a:rPr>
              <a:t>Generate numbers in a range with an upper and lower </a:t>
            </a:r>
            <a:r>
              <a:rPr lang="en-US" sz="2800" b="1" dirty="0" err="1" smtClean="0">
                <a:latin typeface="Times New Roman" pitchFamily="18" charset="0"/>
                <a:cs typeface="Times New Roman" pitchFamily="18" charset="0"/>
              </a:rPr>
              <a:t>limt</a:t>
            </a:r>
            <a:r>
              <a:rPr lang="en-US" sz="2800" b="1" dirty="0" smtClean="0">
                <a:latin typeface="Times New Roman" pitchFamily="18" charset="0"/>
                <a:cs typeface="Times New Roman" pitchFamily="18" charset="0"/>
              </a:rPr>
              <a:t> do the following.</a:t>
            </a:r>
          </a:p>
          <a:p>
            <a:pPr marL="621792" lvl="1" eaLnBrk="1" fontAlgn="auto" hangingPunct="1">
              <a:lnSpc>
                <a:spcPct val="90000"/>
              </a:lnSpc>
              <a:spcBef>
                <a:spcPts val="324"/>
              </a:spcBef>
              <a:spcAft>
                <a:spcPts val="0"/>
              </a:spcAft>
              <a:buFont typeface="Verdana"/>
              <a:buChar char="◦"/>
              <a:defRPr/>
            </a:pPr>
            <a:r>
              <a:rPr lang="en-US" sz="2400" b="1" u="sng" dirty="0" smtClean="0">
                <a:latin typeface="Times New Roman" pitchFamily="18" charset="0"/>
                <a:cs typeface="Times New Roman" pitchFamily="18" charset="0"/>
              </a:rPr>
              <a:t>(</a:t>
            </a:r>
            <a:r>
              <a:rPr lang="en-US" sz="2400" b="1" u="sng" dirty="0" err="1" smtClean="0">
                <a:latin typeface="Times New Roman" pitchFamily="18" charset="0"/>
                <a:cs typeface="Times New Roman" pitchFamily="18" charset="0"/>
              </a:rPr>
              <a:t>HighNumber</a:t>
            </a:r>
            <a:r>
              <a:rPr lang="en-US" sz="2400" b="1" u="sng" dirty="0" smtClean="0">
                <a:latin typeface="Times New Roman" pitchFamily="18" charset="0"/>
                <a:cs typeface="Times New Roman" pitchFamily="18" charset="0"/>
              </a:rPr>
              <a:t> – </a:t>
            </a:r>
            <a:r>
              <a:rPr lang="en-US" sz="2400" b="1" u="sng" dirty="0" err="1" smtClean="0">
                <a:latin typeface="Times New Roman" pitchFamily="18" charset="0"/>
                <a:cs typeface="Times New Roman" pitchFamily="18" charset="0"/>
              </a:rPr>
              <a:t>LowNumber</a:t>
            </a:r>
            <a:r>
              <a:rPr lang="en-US" sz="2400" b="1" u="sng" dirty="0" smtClean="0">
                <a:latin typeface="Times New Roman" pitchFamily="18" charset="0"/>
                <a:cs typeface="Times New Roman" pitchFamily="18" charset="0"/>
              </a:rPr>
              <a:t> + 1) * </a:t>
            </a:r>
            <a:r>
              <a:rPr lang="en-US" sz="2400" b="1" u="sng" dirty="0" err="1" smtClean="0">
                <a:latin typeface="Times New Roman" pitchFamily="18" charset="0"/>
                <a:cs typeface="Times New Roman" pitchFamily="18" charset="0"/>
              </a:rPr>
              <a:t>Rnd</a:t>
            </a:r>
            <a:r>
              <a:rPr lang="en-US" sz="2400" b="1" u="sng" dirty="0" smtClean="0">
                <a:latin typeface="Times New Roman" pitchFamily="18" charset="0"/>
                <a:cs typeface="Times New Roman" pitchFamily="18" charset="0"/>
              </a:rPr>
              <a:t> + </a:t>
            </a:r>
            <a:r>
              <a:rPr lang="en-US" sz="2400" b="1" u="sng" dirty="0" err="1" smtClean="0">
                <a:latin typeface="Times New Roman" pitchFamily="18" charset="0"/>
                <a:cs typeface="Times New Roman" pitchFamily="18" charset="0"/>
              </a:rPr>
              <a:t>LowNumber</a:t>
            </a:r>
            <a:endParaRPr lang="en-US" sz="2400" b="1" u="sng" dirty="0" smtClean="0">
              <a:latin typeface="Times New Roman" pitchFamily="18" charset="0"/>
              <a:cs typeface="Times New Roman" pitchFamily="18" charset="0"/>
            </a:endParaRPr>
          </a:p>
          <a:p>
            <a:pPr marL="621792" lvl="1" eaLnBrk="1" fontAlgn="auto" hangingPunct="1">
              <a:lnSpc>
                <a:spcPct val="90000"/>
              </a:lnSpc>
              <a:spcBef>
                <a:spcPts val="324"/>
              </a:spcBef>
              <a:spcAft>
                <a:spcPts val="0"/>
              </a:spcAft>
              <a:buFont typeface="Verdana"/>
              <a:buChar char="◦"/>
              <a:defRPr/>
            </a:pPr>
            <a:r>
              <a:rPr lang="en-US" sz="2400" b="1" dirty="0" smtClean="0">
                <a:latin typeface="Times New Roman" pitchFamily="18" charset="0"/>
                <a:cs typeface="Times New Roman" pitchFamily="18" charset="0"/>
              </a:rPr>
              <a:t>Where </a:t>
            </a:r>
            <a:r>
              <a:rPr lang="en-US" sz="2400" b="1" dirty="0" err="1" smtClean="0">
                <a:latin typeface="Times New Roman" pitchFamily="18" charset="0"/>
                <a:cs typeface="Times New Roman" pitchFamily="18" charset="0"/>
              </a:rPr>
              <a:t>HighNumber</a:t>
            </a:r>
            <a:r>
              <a:rPr lang="en-US" sz="2400" b="1" dirty="0" smtClean="0">
                <a:latin typeface="Times New Roman" pitchFamily="18" charset="0"/>
                <a:cs typeface="Times New Roman" pitchFamily="18" charset="0"/>
              </a:rPr>
              <a:t> and </a:t>
            </a:r>
            <a:r>
              <a:rPr lang="en-US" sz="2400" b="1" dirty="0" err="1" smtClean="0">
                <a:latin typeface="Times New Roman" pitchFamily="18" charset="0"/>
                <a:cs typeface="Times New Roman" pitchFamily="18" charset="0"/>
              </a:rPr>
              <a:t>LowNumber</a:t>
            </a:r>
            <a:r>
              <a:rPr lang="en-US" sz="2400" b="1" dirty="0" smtClean="0">
                <a:latin typeface="Times New Roman" pitchFamily="18" charset="0"/>
                <a:cs typeface="Times New Roman" pitchFamily="18" charset="0"/>
              </a:rPr>
              <a:t> represents the limits of the range.  </a:t>
            </a:r>
          </a:p>
        </p:txBody>
      </p:sp>
    </p:spTree>
    <p:extLst>
      <p:ext uri="{BB962C8B-B14F-4D97-AF65-F5344CB8AC3E}">
        <p14:creationId xmlns:p14="http://schemas.microsoft.com/office/powerpoint/2010/main" val="3773579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464" y="990600"/>
            <a:ext cx="9144000" cy="914400"/>
          </a:xfrm>
        </p:spPr>
        <p:txBody>
          <a:bodyPr/>
          <a:lstStyle/>
          <a:p>
            <a:pPr algn="ctr" eaLnBrk="1" fontAlgn="auto" hangingPunct="1">
              <a:spcAft>
                <a:spcPts val="0"/>
              </a:spcAft>
              <a:defRPr/>
            </a:pPr>
            <a:r>
              <a:rPr lang="en-US" dirty="0" err="1" smtClean="0">
                <a:solidFill>
                  <a:schemeClr val="tx1"/>
                </a:solidFill>
                <a:latin typeface="Times New Roman" pitchFamily="18" charset="0"/>
                <a:cs typeface="Times New Roman" pitchFamily="18" charset="0"/>
              </a:rPr>
              <a:t>Int</a:t>
            </a:r>
            <a:r>
              <a:rPr lang="en-US" dirty="0" smtClean="0">
                <a:solidFill>
                  <a:schemeClr val="tx1"/>
                </a:solidFill>
                <a:latin typeface="Times New Roman" pitchFamily="18" charset="0"/>
                <a:cs typeface="Times New Roman" pitchFamily="18" charset="0"/>
              </a:rPr>
              <a:t> function</a:t>
            </a:r>
          </a:p>
        </p:txBody>
      </p:sp>
      <p:sp>
        <p:nvSpPr>
          <p:cNvPr id="14338" name="Rectangle 3"/>
          <p:cNvSpPr>
            <a:spLocks noGrp="1" noChangeArrowheads="1"/>
          </p:cNvSpPr>
          <p:nvPr>
            <p:ph idx="1"/>
          </p:nvPr>
        </p:nvSpPr>
        <p:spPr>
          <a:xfrm>
            <a:off x="1219200" y="1905000"/>
            <a:ext cx="7467600" cy="1524000"/>
          </a:xfrm>
        </p:spPr>
        <p:txBody>
          <a:bodyPr>
            <a:normAutofit fontScale="85000" lnSpcReduction="20000"/>
          </a:bodyPr>
          <a:lstStyle/>
          <a:p>
            <a:pPr eaLnBrk="1" hangingPunct="1"/>
            <a:r>
              <a:rPr lang="en-US" altLang="en-US" b="1" dirty="0" smtClean="0">
                <a:latin typeface="Times New Roman" pitchFamily="18" charset="0"/>
                <a:cs typeface="Times New Roman" pitchFamily="18" charset="0"/>
              </a:rPr>
              <a:t>Returns the Integer portion of a number without rounding. </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Int</a:t>
            </a:r>
            <a:r>
              <a:rPr lang="en-US" altLang="en-US" b="1" dirty="0" smtClean="0">
                <a:latin typeface="Times New Roman" pitchFamily="18" charset="0"/>
                <a:cs typeface="Times New Roman" pitchFamily="18" charset="0"/>
              </a:rPr>
              <a:t>(21 * </a:t>
            </a:r>
            <a:r>
              <a:rPr lang="en-US" altLang="en-US" b="1" dirty="0" err="1" smtClean="0">
                <a:latin typeface="Times New Roman" pitchFamily="18" charset="0"/>
                <a:cs typeface="Times New Roman" pitchFamily="18" charset="0"/>
              </a:rPr>
              <a:t>Rnd</a:t>
            </a:r>
            <a:r>
              <a:rPr lang="en-US" altLang="en-US" b="1" dirty="0" smtClean="0">
                <a:latin typeface="Times New Roman" pitchFamily="18" charset="0"/>
                <a:cs typeface="Times New Roman" pitchFamily="18" charset="0"/>
              </a:rPr>
              <a:t> + 10) ‘will return the integer portion only</a:t>
            </a:r>
          </a:p>
        </p:txBody>
      </p:sp>
      <p:sp>
        <p:nvSpPr>
          <p:cNvPr id="14340" name="Line 5"/>
          <p:cNvSpPr>
            <a:spLocks noChangeShapeType="1"/>
          </p:cNvSpPr>
          <p:nvPr/>
        </p:nvSpPr>
        <p:spPr bwMode="auto">
          <a:xfrm flipV="1">
            <a:off x="3733800" y="2971800"/>
            <a:ext cx="0" cy="1752600"/>
          </a:xfrm>
          <a:prstGeom prst="line">
            <a:avLst/>
          </a:prstGeom>
          <a:noFill/>
          <a:ln w="41275">
            <a:solidFill>
              <a:srgbClr val="00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341" name="Rectangle 6"/>
          <p:cNvSpPr>
            <a:spLocks noChangeArrowheads="1"/>
          </p:cNvSpPr>
          <p:nvPr/>
        </p:nvSpPr>
        <p:spPr bwMode="auto">
          <a:xfrm>
            <a:off x="1219200" y="4724400"/>
            <a:ext cx="7315200" cy="15240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b="1">
                <a:solidFill>
                  <a:schemeClr val="bg1"/>
                </a:solidFill>
              </a:rPr>
              <a:t>Again,</a:t>
            </a:r>
          </a:p>
          <a:p>
            <a:pPr algn="ctr" eaLnBrk="1" hangingPunct="1"/>
            <a:r>
              <a:rPr lang="en-US" altLang="en-US" b="1">
                <a:solidFill>
                  <a:schemeClr val="bg1"/>
                </a:solidFill>
              </a:rPr>
              <a:t>This number is found by using the equation</a:t>
            </a:r>
          </a:p>
          <a:p>
            <a:pPr algn="ctr" eaLnBrk="1" hangingPunct="1"/>
            <a:r>
              <a:rPr lang="en-US" altLang="en-US" b="1">
                <a:solidFill>
                  <a:schemeClr val="bg1"/>
                </a:solidFill>
              </a:rPr>
              <a:t>(HighNumber-LowNumber + 1) * Rnd +LowNumber</a:t>
            </a:r>
          </a:p>
        </p:txBody>
      </p:sp>
    </p:spTree>
    <p:extLst>
      <p:ext uri="{BB962C8B-B14F-4D97-AF65-F5344CB8AC3E}">
        <p14:creationId xmlns:p14="http://schemas.microsoft.com/office/powerpoint/2010/main" val="3126046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464" y="1143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Fix Function</a:t>
            </a:r>
          </a:p>
        </p:txBody>
      </p:sp>
      <p:sp>
        <p:nvSpPr>
          <p:cNvPr id="15362" name="Rectangle 3"/>
          <p:cNvSpPr>
            <a:spLocks noGrp="1" noChangeArrowheads="1"/>
          </p:cNvSpPr>
          <p:nvPr>
            <p:ph idx="1"/>
          </p:nvPr>
        </p:nvSpPr>
        <p:spPr>
          <a:xfrm>
            <a:off x="1136073" y="3352800"/>
            <a:ext cx="8001000" cy="3505200"/>
          </a:xfrm>
        </p:spPr>
        <p:txBody>
          <a:bodyPr>
            <a:normAutofit fontScale="92500" lnSpcReduction="10000"/>
          </a:bodyPr>
          <a:lstStyle/>
          <a:p>
            <a:pPr eaLnBrk="1" hangingPunct="1">
              <a:lnSpc>
                <a:spcPct val="90000"/>
              </a:lnSpc>
            </a:pPr>
            <a:r>
              <a:rPr lang="en-US" altLang="en-US" sz="2800" b="1" dirty="0" smtClean="0">
                <a:latin typeface="Times New Roman" pitchFamily="18" charset="0"/>
                <a:cs typeface="Times New Roman" pitchFamily="18" charset="0"/>
              </a:rPr>
              <a:t>Very similar to the </a:t>
            </a:r>
            <a:r>
              <a:rPr lang="en-US" altLang="en-US" sz="2800" b="1" dirty="0" err="1" smtClean="0">
                <a:latin typeface="Times New Roman" pitchFamily="18" charset="0"/>
                <a:cs typeface="Times New Roman" pitchFamily="18" charset="0"/>
              </a:rPr>
              <a:t>Int</a:t>
            </a:r>
            <a:r>
              <a:rPr lang="en-US" altLang="en-US" sz="2800" b="1" dirty="0" smtClean="0">
                <a:latin typeface="Times New Roman" pitchFamily="18" charset="0"/>
                <a:cs typeface="Times New Roman" pitchFamily="18" charset="0"/>
              </a:rPr>
              <a:t> function</a:t>
            </a:r>
          </a:p>
          <a:p>
            <a:pPr eaLnBrk="1" hangingPunct="1">
              <a:lnSpc>
                <a:spcPct val="90000"/>
              </a:lnSpc>
            </a:pPr>
            <a:r>
              <a:rPr lang="en-US" altLang="en-US" sz="2800" b="1" dirty="0" smtClean="0">
                <a:latin typeface="Times New Roman" pitchFamily="18" charset="0"/>
                <a:cs typeface="Times New Roman" pitchFamily="18" charset="0"/>
              </a:rPr>
              <a:t>Both will work the same for positive numbers by returning the Integer portion only.</a:t>
            </a:r>
          </a:p>
          <a:p>
            <a:pPr eaLnBrk="1" hangingPunct="1">
              <a:lnSpc>
                <a:spcPct val="90000"/>
              </a:lnSpc>
            </a:pPr>
            <a:r>
              <a:rPr lang="en-US" altLang="en-US" sz="2800" b="1" dirty="0" smtClean="0">
                <a:latin typeface="Times New Roman" pitchFamily="18" charset="0"/>
                <a:cs typeface="Times New Roman" pitchFamily="18" charset="0"/>
              </a:rPr>
              <a:t>Negative numbers Integer function returns the Integer less than or equal to its negative argument.</a:t>
            </a:r>
          </a:p>
          <a:p>
            <a:pPr eaLnBrk="1" hangingPunct="1">
              <a:lnSpc>
                <a:spcPct val="90000"/>
              </a:lnSpc>
            </a:pPr>
            <a:r>
              <a:rPr lang="en-US" altLang="en-US" sz="2800" b="1" dirty="0" smtClean="0">
                <a:latin typeface="Times New Roman" pitchFamily="18" charset="0"/>
                <a:cs typeface="Times New Roman" pitchFamily="18" charset="0"/>
              </a:rPr>
              <a:t> Fix Function returns the first integer greater than or equal to its negative argument</a:t>
            </a:r>
          </a:p>
          <a:p>
            <a:pPr lvl="1" eaLnBrk="1" hangingPunct="1">
              <a:lnSpc>
                <a:spcPct val="90000"/>
              </a:lnSpc>
            </a:pPr>
            <a:r>
              <a:rPr lang="en-US" altLang="en-US" sz="2400" b="1" dirty="0" smtClean="0">
                <a:latin typeface="Times New Roman" pitchFamily="18" charset="0"/>
                <a:cs typeface="Times New Roman" pitchFamily="18" charset="0"/>
              </a:rPr>
              <a:t> Example: Fix(-5.4) would return –5.  </a:t>
            </a:r>
          </a:p>
          <a:p>
            <a:pPr lvl="1" eaLnBrk="1" hangingPunct="1">
              <a:lnSpc>
                <a:spcPct val="90000"/>
              </a:lnSpc>
            </a:pPr>
            <a:r>
              <a:rPr lang="en-US" altLang="en-US" sz="2400" b="1" dirty="0" err="1" smtClean="0">
                <a:latin typeface="Times New Roman" pitchFamily="18" charset="0"/>
                <a:cs typeface="Times New Roman" pitchFamily="18" charset="0"/>
              </a:rPr>
              <a:t>Int</a:t>
            </a:r>
            <a:r>
              <a:rPr lang="en-US" altLang="en-US" sz="2400" b="1" dirty="0" smtClean="0">
                <a:latin typeface="Times New Roman" pitchFamily="18" charset="0"/>
                <a:cs typeface="Times New Roman" pitchFamily="18" charset="0"/>
              </a:rPr>
              <a:t>(-5.4) would return –6.</a:t>
            </a:r>
          </a:p>
        </p:txBody>
      </p:sp>
    </p:spTree>
    <p:extLst>
      <p:ext uri="{BB962C8B-B14F-4D97-AF65-F5344CB8AC3E}">
        <p14:creationId xmlns:p14="http://schemas.microsoft.com/office/powerpoint/2010/main" val="183661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730827" y="914400"/>
            <a:ext cx="8382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Randomize</a:t>
            </a:r>
          </a:p>
        </p:txBody>
      </p:sp>
      <p:sp>
        <p:nvSpPr>
          <p:cNvPr id="16386" name="Rectangle 3"/>
          <p:cNvSpPr>
            <a:spLocks noGrp="1" noChangeArrowheads="1"/>
          </p:cNvSpPr>
          <p:nvPr>
            <p:ph idx="1"/>
          </p:nvPr>
        </p:nvSpPr>
        <p:spPr>
          <a:xfrm>
            <a:off x="1066800" y="1981200"/>
            <a:ext cx="8077200" cy="4724400"/>
          </a:xfrm>
        </p:spPr>
        <p:txBody>
          <a:bodyPr>
            <a:normAutofit/>
          </a:bodyPr>
          <a:lstStyle/>
          <a:p>
            <a:pPr eaLnBrk="1" hangingPunct="1">
              <a:lnSpc>
                <a:spcPct val="90000"/>
              </a:lnSpc>
            </a:pPr>
            <a:r>
              <a:rPr lang="en-US" altLang="en-US" sz="2800" b="1" dirty="0" smtClean="0">
                <a:latin typeface="Times New Roman" pitchFamily="18" charset="0"/>
                <a:cs typeface="Times New Roman" pitchFamily="18" charset="0"/>
              </a:rPr>
              <a:t>Programs that uses </a:t>
            </a:r>
            <a:r>
              <a:rPr lang="en-US" altLang="en-US" sz="2800" b="1" dirty="0" err="1" smtClean="0">
                <a:latin typeface="Times New Roman" pitchFamily="18" charset="0"/>
                <a:cs typeface="Times New Roman" pitchFamily="18" charset="0"/>
              </a:rPr>
              <a:t>Rnd</a:t>
            </a:r>
            <a:r>
              <a:rPr lang="en-US" altLang="en-US" sz="2800" b="1" dirty="0" smtClean="0">
                <a:latin typeface="Times New Roman" pitchFamily="18" charset="0"/>
                <a:cs typeface="Times New Roman" pitchFamily="18" charset="0"/>
              </a:rPr>
              <a:t> function should include a Randomize statement.</a:t>
            </a:r>
          </a:p>
          <a:p>
            <a:pPr eaLnBrk="1" hangingPunct="1">
              <a:lnSpc>
                <a:spcPct val="90000"/>
              </a:lnSpc>
            </a:pPr>
            <a:r>
              <a:rPr lang="en-US" altLang="en-US" sz="2800" b="1" dirty="0" smtClean="0">
                <a:latin typeface="Times New Roman" pitchFamily="18" charset="0"/>
                <a:cs typeface="Times New Roman" pitchFamily="18" charset="0"/>
              </a:rPr>
              <a:t>The Randomize statement initializes the Visual Basic </a:t>
            </a:r>
            <a:r>
              <a:rPr lang="en-US" altLang="en-US" sz="2800" b="1" dirty="0" err="1" smtClean="0">
                <a:latin typeface="Times New Roman" pitchFamily="18" charset="0"/>
                <a:cs typeface="Times New Roman" pitchFamily="18" charset="0"/>
              </a:rPr>
              <a:t>Rnd</a:t>
            </a:r>
            <a:r>
              <a:rPr lang="en-US" altLang="en-US" sz="2800" b="1" dirty="0" smtClean="0">
                <a:latin typeface="Times New Roman" pitchFamily="18" charset="0"/>
                <a:cs typeface="Times New Roman" pitchFamily="18" charset="0"/>
              </a:rPr>
              <a:t> function so different random numbers are generated in a program from run to run.</a:t>
            </a:r>
          </a:p>
          <a:p>
            <a:pPr eaLnBrk="1" hangingPunct="1">
              <a:lnSpc>
                <a:spcPct val="90000"/>
              </a:lnSpc>
            </a:pPr>
            <a:r>
              <a:rPr lang="en-US" altLang="en-US" sz="2800" b="1" dirty="0" smtClean="0">
                <a:latin typeface="Times New Roman" pitchFamily="18" charset="0"/>
                <a:cs typeface="Times New Roman" pitchFamily="18" charset="0"/>
              </a:rPr>
              <a:t>Best place for the Randomize statement is in the </a:t>
            </a:r>
            <a:r>
              <a:rPr lang="en-US" altLang="en-US" sz="2800" b="1" dirty="0" err="1" smtClean="0">
                <a:latin typeface="Times New Roman" pitchFamily="18" charset="0"/>
                <a:cs typeface="Times New Roman" pitchFamily="18" charset="0"/>
              </a:rPr>
              <a:t>Form_Load</a:t>
            </a:r>
            <a:r>
              <a:rPr lang="en-US" altLang="en-US" sz="2800" b="1" dirty="0" smtClean="0">
                <a:latin typeface="Times New Roman" pitchFamily="18" charset="0"/>
                <a:cs typeface="Times New Roman" pitchFamily="18" charset="0"/>
              </a:rPr>
              <a:t>() procedure because it occurs only once.</a:t>
            </a:r>
          </a:p>
          <a:p>
            <a:pPr lvl="1" eaLnBrk="1" hangingPunct="1">
              <a:lnSpc>
                <a:spcPct val="90000"/>
              </a:lnSpc>
            </a:pPr>
            <a:r>
              <a:rPr lang="en-US" altLang="en-US" sz="2400" b="1" dirty="0" smtClean="0">
                <a:latin typeface="Times New Roman" pitchFamily="18" charset="0"/>
                <a:cs typeface="Times New Roman" pitchFamily="18" charset="0"/>
              </a:rPr>
              <a:t>Example: Private Sub </a:t>
            </a:r>
            <a:r>
              <a:rPr lang="en-US" altLang="en-US" sz="2400" b="1" dirty="0" err="1" smtClean="0">
                <a:latin typeface="Times New Roman" pitchFamily="18" charset="0"/>
                <a:cs typeface="Times New Roman" pitchFamily="18" charset="0"/>
              </a:rPr>
              <a:t>Form_Load</a:t>
            </a:r>
            <a:r>
              <a:rPr lang="en-US" altLang="en-US" sz="2400" b="1" dirty="0" smtClean="0">
                <a:latin typeface="Times New Roman" pitchFamily="18" charset="0"/>
                <a:cs typeface="Times New Roman" pitchFamily="18" charset="0"/>
              </a:rPr>
              <a:t>()</a:t>
            </a:r>
          </a:p>
          <a:p>
            <a:pPr lvl="4" eaLnBrk="1" hangingPunct="1">
              <a:lnSpc>
                <a:spcPct val="90000"/>
              </a:lnSpc>
              <a:buFontTx/>
              <a:buNone/>
            </a:pPr>
            <a:r>
              <a:rPr lang="en-US" altLang="en-US" b="1" dirty="0" smtClean="0">
                <a:latin typeface="Times New Roman" pitchFamily="18" charset="0"/>
                <a:cs typeface="Times New Roman" pitchFamily="18" charset="0"/>
              </a:rPr>
              <a:t>		Randomize</a:t>
            </a:r>
          </a:p>
          <a:p>
            <a:pPr lvl="4" eaLnBrk="1" hangingPunct="1">
              <a:lnSpc>
                <a:spcPct val="90000"/>
              </a:lnSpc>
              <a:buFontTx/>
              <a:buNone/>
            </a:pPr>
            <a:r>
              <a:rPr lang="en-US" altLang="en-US" b="1" dirty="0" smtClean="0">
                <a:latin typeface="Times New Roman" pitchFamily="18" charset="0"/>
                <a:cs typeface="Times New Roman" pitchFamily="18" charset="0"/>
              </a:rPr>
              <a:t>   End Sub</a:t>
            </a:r>
          </a:p>
        </p:txBody>
      </p:sp>
    </p:spTree>
    <p:extLst>
      <p:ext uri="{BB962C8B-B14F-4D97-AF65-F5344CB8AC3E}">
        <p14:creationId xmlns:p14="http://schemas.microsoft.com/office/powerpoint/2010/main" val="9343002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219200" y="1295400"/>
            <a:ext cx="7942118" cy="1143000"/>
          </a:xfrm>
        </p:spPr>
        <p:txBody>
          <a:bodyPr>
            <a:normAutofit fontScale="90000"/>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How Random Numbers are Generated</a:t>
            </a:r>
          </a:p>
        </p:txBody>
      </p:sp>
      <p:sp>
        <p:nvSpPr>
          <p:cNvPr id="17410" name="Rectangle 3"/>
          <p:cNvSpPr>
            <a:spLocks noGrp="1" noChangeArrowheads="1"/>
          </p:cNvSpPr>
          <p:nvPr>
            <p:ph idx="1"/>
          </p:nvPr>
        </p:nvSpPr>
        <p:spPr>
          <a:xfrm>
            <a:off x="1143000" y="2819400"/>
            <a:ext cx="7543800" cy="3306763"/>
          </a:xfrm>
        </p:spPr>
        <p:txBody>
          <a:bodyPr>
            <a:normAutofit fontScale="92500" lnSpcReduction="10000"/>
          </a:bodyPr>
          <a:lstStyle/>
          <a:p>
            <a:pPr eaLnBrk="1" hangingPunct="1"/>
            <a:r>
              <a:rPr lang="en-US" altLang="en-US" b="1" dirty="0" smtClean="0">
                <a:latin typeface="Times New Roman" pitchFamily="18" charset="0"/>
                <a:cs typeface="Times New Roman" pitchFamily="18" charset="0"/>
              </a:rPr>
              <a:t>Uses the computer’s clock to generate a seed value.</a:t>
            </a:r>
          </a:p>
          <a:p>
            <a:pPr eaLnBrk="1" hangingPunct="1"/>
            <a:r>
              <a:rPr lang="en-US" altLang="en-US" b="1" dirty="0" smtClean="0">
                <a:latin typeface="Times New Roman" pitchFamily="18" charset="0"/>
                <a:cs typeface="Times New Roman" pitchFamily="18" charset="0"/>
              </a:rPr>
              <a:t>A seed is a value used by the </a:t>
            </a:r>
            <a:r>
              <a:rPr lang="en-US" altLang="en-US" b="1" dirty="0" err="1" smtClean="0">
                <a:latin typeface="Times New Roman" pitchFamily="18" charset="0"/>
                <a:cs typeface="Times New Roman" pitchFamily="18" charset="0"/>
              </a:rPr>
              <a:t>Rnd</a:t>
            </a:r>
            <a:r>
              <a:rPr lang="en-US" altLang="en-US" b="1" dirty="0" smtClean="0">
                <a:latin typeface="Times New Roman" pitchFamily="18" charset="0"/>
                <a:cs typeface="Times New Roman" pitchFamily="18" charset="0"/>
              </a:rPr>
              <a:t> function to generate a pseudorandom (not truly random) sequence of numbers.</a:t>
            </a:r>
          </a:p>
          <a:p>
            <a:pPr eaLnBrk="1" hangingPunct="1"/>
            <a:r>
              <a:rPr lang="en-US" altLang="en-US" b="1" dirty="0" smtClean="0">
                <a:latin typeface="Times New Roman" pitchFamily="18" charset="0"/>
                <a:cs typeface="Times New Roman" pitchFamily="18" charset="0"/>
              </a:rPr>
              <a:t>Each time the </a:t>
            </a:r>
            <a:r>
              <a:rPr lang="en-US" altLang="en-US" b="1" dirty="0" err="1" smtClean="0">
                <a:latin typeface="Times New Roman" pitchFamily="18" charset="0"/>
                <a:cs typeface="Times New Roman" pitchFamily="18" charset="0"/>
              </a:rPr>
              <a:t>Rnd</a:t>
            </a:r>
            <a:r>
              <a:rPr lang="en-US" altLang="en-US" b="1" dirty="0" smtClean="0">
                <a:latin typeface="Times New Roman" pitchFamily="18" charset="0"/>
                <a:cs typeface="Times New Roman" pitchFamily="18" charset="0"/>
              </a:rPr>
              <a:t> is used, the next number in the sequence is returned.</a:t>
            </a:r>
          </a:p>
        </p:txBody>
      </p:sp>
    </p:spTree>
    <p:extLst>
      <p:ext uri="{BB962C8B-B14F-4D97-AF65-F5344CB8AC3E}">
        <p14:creationId xmlns:p14="http://schemas.microsoft.com/office/powerpoint/2010/main" val="39308974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1143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Scope</a:t>
            </a:r>
          </a:p>
        </p:txBody>
      </p:sp>
      <p:sp>
        <p:nvSpPr>
          <p:cNvPr id="18434" name="Rectangle 3"/>
          <p:cNvSpPr>
            <a:spLocks noGrp="1" noChangeArrowheads="1"/>
          </p:cNvSpPr>
          <p:nvPr>
            <p:ph idx="1"/>
          </p:nvPr>
        </p:nvSpPr>
        <p:spPr>
          <a:xfrm>
            <a:off x="990600" y="2590800"/>
            <a:ext cx="8153400" cy="3657600"/>
          </a:xfrm>
        </p:spPr>
        <p:txBody>
          <a:bodyPr>
            <a:normAutofit/>
          </a:bodyPr>
          <a:lstStyle/>
          <a:p>
            <a:pPr eaLnBrk="1" hangingPunct="1"/>
            <a:r>
              <a:rPr lang="en-US" altLang="en-US" sz="2800" b="1" dirty="0" smtClean="0">
                <a:latin typeface="Times New Roman" pitchFamily="18" charset="0"/>
                <a:cs typeface="Times New Roman" pitchFamily="18" charset="0"/>
              </a:rPr>
              <a:t>Scope of a variable or  constant – refers to its accessibility among procedures.  Is where the variable or constant can be accessed or used.</a:t>
            </a:r>
          </a:p>
          <a:p>
            <a:pPr lvl="1" eaLnBrk="1" hangingPunct="1"/>
            <a:r>
              <a:rPr lang="en-US" altLang="en-US" sz="2400" b="1" dirty="0" smtClean="0">
                <a:latin typeface="Times New Roman" pitchFamily="18" charset="0"/>
                <a:cs typeface="Times New Roman" pitchFamily="18" charset="0"/>
              </a:rPr>
              <a:t>Example: the scope of a  variable declared in an event procedure is limited to that procedure. No other procedure can refer to that variable or change its value.</a:t>
            </a:r>
          </a:p>
          <a:p>
            <a:pPr lvl="1" eaLnBrk="1" hangingPunct="1"/>
            <a:r>
              <a:rPr lang="en-US" altLang="en-US" sz="2400" b="1" dirty="0" smtClean="0">
                <a:latin typeface="Times New Roman" pitchFamily="18" charset="0"/>
                <a:cs typeface="Times New Roman" pitchFamily="18" charset="0"/>
              </a:rPr>
              <a:t>Variables declared in procedures are considered “local” variables of that procedure.</a:t>
            </a:r>
          </a:p>
        </p:txBody>
      </p:sp>
    </p:spTree>
    <p:extLst>
      <p:ext uri="{BB962C8B-B14F-4D97-AF65-F5344CB8AC3E}">
        <p14:creationId xmlns:p14="http://schemas.microsoft.com/office/powerpoint/2010/main" val="2602748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43000" y="1219200"/>
            <a:ext cx="8001000" cy="9906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Global Variables</a:t>
            </a:r>
          </a:p>
        </p:txBody>
      </p:sp>
      <p:sp>
        <p:nvSpPr>
          <p:cNvPr id="19458" name="Rectangle 3"/>
          <p:cNvSpPr>
            <a:spLocks noGrp="1" noChangeArrowheads="1"/>
          </p:cNvSpPr>
          <p:nvPr>
            <p:ph idx="1"/>
          </p:nvPr>
        </p:nvSpPr>
        <p:spPr>
          <a:xfrm>
            <a:off x="1219200" y="2209800"/>
            <a:ext cx="7928264" cy="4668982"/>
          </a:xfrm>
        </p:spPr>
        <p:txBody>
          <a:bodyPr/>
          <a:lstStyle/>
          <a:p>
            <a:pPr eaLnBrk="1" hangingPunct="1">
              <a:lnSpc>
                <a:spcPct val="90000"/>
              </a:lnSpc>
            </a:pPr>
            <a:r>
              <a:rPr lang="en-US" altLang="en-US" sz="2800" b="1" dirty="0" smtClean="0">
                <a:latin typeface="Times New Roman" pitchFamily="18" charset="0"/>
                <a:cs typeface="Times New Roman" pitchFamily="18" charset="0"/>
              </a:rPr>
              <a:t>Global variables declared in the General section of a form module are accessible to every procedure. This is known as “Global” variables.</a:t>
            </a:r>
          </a:p>
          <a:p>
            <a:pPr eaLnBrk="1" hangingPunct="1">
              <a:lnSpc>
                <a:spcPct val="90000"/>
              </a:lnSpc>
            </a:pPr>
            <a:r>
              <a:rPr lang="en-US" altLang="en-US" sz="2800" b="1" dirty="0" smtClean="0">
                <a:latin typeface="Times New Roman" pitchFamily="18" charset="0"/>
                <a:cs typeface="Times New Roman" pitchFamily="18" charset="0"/>
              </a:rPr>
              <a:t>Global variable declaration should use the keyword Private in place of the keyword Dim.</a:t>
            </a:r>
          </a:p>
          <a:p>
            <a:pPr eaLnBrk="1" hangingPunct="1">
              <a:lnSpc>
                <a:spcPct val="90000"/>
              </a:lnSpc>
            </a:pPr>
            <a:r>
              <a:rPr lang="en-US" altLang="en-US" sz="2800" b="1" dirty="0" smtClean="0">
                <a:latin typeface="Times New Roman" pitchFamily="18" charset="0"/>
                <a:cs typeface="Times New Roman" pitchFamily="18" charset="0"/>
              </a:rPr>
              <a:t>Global Constants declarations should use the keyword Private in front of the keyword Const.</a:t>
            </a:r>
          </a:p>
          <a:p>
            <a:pPr eaLnBrk="1" hangingPunct="1">
              <a:lnSpc>
                <a:spcPct val="90000"/>
              </a:lnSpc>
            </a:pPr>
            <a:r>
              <a:rPr lang="en-US" altLang="en-US" sz="2800" b="1" dirty="0" smtClean="0">
                <a:latin typeface="Times New Roman" pitchFamily="18" charset="0"/>
                <a:cs typeface="Times New Roman" pitchFamily="18" charset="0"/>
              </a:rPr>
              <a:t>Global variables are declared right after the Option Explicit statement outside of any procedures.</a:t>
            </a:r>
          </a:p>
        </p:txBody>
      </p:sp>
    </p:spTree>
    <p:extLst>
      <p:ext uri="{BB962C8B-B14F-4D97-AF65-F5344CB8AC3E}">
        <p14:creationId xmlns:p14="http://schemas.microsoft.com/office/powerpoint/2010/main" val="6484581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990600"/>
            <a:ext cx="9144000" cy="1143000"/>
          </a:xfrm>
        </p:spPr>
        <p:txBody>
          <a:bodyPr/>
          <a:lstStyle/>
          <a:p>
            <a:pPr algn="ctr" eaLnBrk="1" fontAlgn="auto" hangingPunct="1">
              <a:spcAft>
                <a:spcPts val="0"/>
              </a:spcAft>
              <a:defRPr/>
            </a:pPr>
            <a:r>
              <a:rPr lang="en-US" dirty="0" smtClean="0">
                <a:solidFill>
                  <a:schemeClr val="tx1"/>
                </a:solidFill>
              </a:rPr>
              <a:t>Programming Style</a:t>
            </a:r>
          </a:p>
        </p:txBody>
      </p:sp>
      <p:sp>
        <p:nvSpPr>
          <p:cNvPr id="20482" name="Rectangle 3"/>
          <p:cNvSpPr>
            <a:spLocks noGrp="1" noChangeArrowheads="1"/>
          </p:cNvSpPr>
          <p:nvPr>
            <p:ph idx="1"/>
          </p:nvPr>
        </p:nvSpPr>
        <p:spPr>
          <a:xfrm>
            <a:off x="1143000" y="1981200"/>
            <a:ext cx="8001000" cy="3352800"/>
          </a:xfrm>
        </p:spPr>
        <p:txBody>
          <a:bodyPr>
            <a:normAutofit fontScale="92500"/>
          </a:bodyPr>
          <a:lstStyle/>
          <a:p>
            <a:pPr eaLnBrk="1" hangingPunct="1"/>
            <a:r>
              <a:rPr lang="en-US" altLang="en-US" sz="2800" b="1" dirty="0" smtClean="0">
                <a:latin typeface="Times New Roman" pitchFamily="18" charset="0"/>
                <a:cs typeface="Times New Roman" pitchFamily="18" charset="0"/>
              </a:rPr>
              <a:t>Local variables should be used whenever possible because they don’t interfere with other procedures.</a:t>
            </a:r>
          </a:p>
          <a:p>
            <a:pPr eaLnBrk="1" hangingPunct="1"/>
            <a:r>
              <a:rPr lang="en-US" altLang="en-US" sz="2800" b="1" dirty="0" smtClean="0">
                <a:latin typeface="Times New Roman" pitchFamily="18" charset="0"/>
                <a:cs typeface="Times New Roman" pitchFamily="18" charset="0"/>
              </a:rPr>
              <a:t>Two procedures can contain the same variable names and each has their own values.</a:t>
            </a:r>
          </a:p>
          <a:p>
            <a:pPr eaLnBrk="1" hangingPunct="1"/>
            <a:r>
              <a:rPr lang="en-US" altLang="en-US" sz="2800" b="1" dirty="0" smtClean="0">
                <a:latin typeface="Times New Roman" pitchFamily="18" charset="0"/>
                <a:cs typeface="Times New Roman" pitchFamily="18" charset="0"/>
              </a:rPr>
              <a:t>Global variables that are not declared as constant can cause debugging problems because any procedure can change the global variable value.</a:t>
            </a:r>
          </a:p>
        </p:txBody>
      </p:sp>
      <p:sp>
        <p:nvSpPr>
          <p:cNvPr id="20484" name="Rectangle 4"/>
          <p:cNvSpPr>
            <a:spLocks noChangeArrowheads="1"/>
          </p:cNvSpPr>
          <p:nvPr/>
        </p:nvSpPr>
        <p:spPr bwMode="auto">
          <a:xfrm>
            <a:off x="1752600" y="5562600"/>
            <a:ext cx="6324600" cy="10668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b="1" dirty="0">
                <a:solidFill>
                  <a:schemeClr val="bg1"/>
                </a:solidFill>
              </a:rPr>
              <a:t>You can do it without a constant but you must </a:t>
            </a:r>
          </a:p>
          <a:p>
            <a:pPr algn="ctr" eaLnBrk="1" hangingPunct="1"/>
            <a:r>
              <a:rPr lang="en-US" altLang="en-US" b="1" dirty="0">
                <a:solidFill>
                  <a:schemeClr val="bg1"/>
                </a:solidFill>
              </a:rPr>
              <a:t>make sure errors do not occur—Check Code</a:t>
            </a:r>
          </a:p>
        </p:txBody>
      </p:sp>
    </p:spTree>
    <p:extLst>
      <p:ext uri="{BB962C8B-B14F-4D97-AF65-F5344CB8AC3E}">
        <p14:creationId xmlns:p14="http://schemas.microsoft.com/office/powerpoint/2010/main" val="2280262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143000"/>
            <a:ext cx="7904018" cy="838200"/>
          </a:xfrm>
        </p:spPr>
        <p:txBody>
          <a:bodyPr/>
          <a:lstStyle/>
          <a:p>
            <a:r>
              <a:rPr lang="en-US" dirty="0" smtClean="0"/>
              <a:t>Relational Operators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560650752"/>
              </p:ext>
            </p:extLst>
          </p:nvPr>
        </p:nvGraphicFramePr>
        <p:xfrm>
          <a:off x="3581400" y="2057400"/>
          <a:ext cx="3429002" cy="4192334"/>
        </p:xfrm>
        <a:graphic>
          <a:graphicData uri="http://schemas.openxmlformats.org/drawingml/2006/table">
            <a:tbl>
              <a:tblPr firstRow="1" firstCol="1" bandRow="1">
                <a:tableStyleId>{5C22544A-7EE6-4342-B048-85BDC9FD1C3A}</a:tableStyleId>
              </a:tblPr>
              <a:tblGrid>
                <a:gridCol w="1353553"/>
                <a:gridCol w="2075449"/>
              </a:tblGrid>
              <a:tr h="0">
                <a:tc>
                  <a:txBody>
                    <a:bodyPr/>
                    <a:lstStyle/>
                    <a:p>
                      <a:pPr marL="0" marR="0">
                        <a:lnSpc>
                          <a:spcPct val="200000"/>
                        </a:lnSpc>
                        <a:spcBef>
                          <a:spcPts val="0"/>
                        </a:spcBef>
                        <a:spcAft>
                          <a:spcPts val="0"/>
                        </a:spcAft>
                      </a:pPr>
                      <a:r>
                        <a:rPr lang="en-US" sz="1400" b="1" cap="all" dirty="0">
                          <a:effectLst/>
                          <a:latin typeface="Times New Roman" panose="02020603050405020304" pitchFamily="18" charset="0"/>
                          <a:cs typeface="Times New Roman" panose="02020603050405020304" pitchFamily="18" charset="0"/>
                        </a:rPr>
                        <a:t>OPERATOR</a:t>
                      </a:r>
                      <a:endParaRPr lang="en-US" sz="1400" b="1" dirty="0">
                        <a:effectLst/>
                        <a:latin typeface="Times New Roman" panose="02020603050405020304" pitchFamily="18" charset="0"/>
                        <a:ea typeface="Calibri"/>
                        <a:cs typeface="Times New Roman" panose="02020603050405020304" pitchFamily="18" charset="0"/>
                      </a:endParaRPr>
                    </a:p>
                  </a:txBody>
                  <a:tcPr marL="0" marR="0" marT="0" marB="0" anchor="b"/>
                </a:tc>
                <a:tc>
                  <a:txBody>
                    <a:bodyPr/>
                    <a:lstStyle/>
                    <a:p>
                      <a:pPr marL="0" marR="0">
                        <a:lnSpc>
                          <a:spcPct val="200000"/>
                        </a:lnSpc>
                        <a:spcBef>
                          <a:spcPts val="0"/>
                        </a:spcBef>
                        <a:spcAft>
                          <a:spcPts val="0"/>
                        </a:spcAft>
                      </a:pPr>
                      <a:r>
                        <a:rPr lang="en-US" sz="1400" b="1" cap="all" dirty="0">
                          <a:effectLst/>
                          <a:latin typeface="Times New Roman" panose="02020603050405020304" pitchFamily="18" charset="0"/>
                          <a:cs typeface="Times New Roman" panose="02020603050405020304" pitchFamily="18" charset="0"/>
                        </a:rPr>
                        <a:t>DESCRIPTION</a:t>
                      </a:r>
                      <a:endParaRPr lang="en-US" sz="1400" b="1" dirty="0">
                        <a:effectLst/>
                        <a:latin typeface="Times New Roman" panose="02020603050405020304" pitchFamily="18" charset="0"/>
                        <a:ea typeface="Calibri"/>
                        <a:cs typeface="Times New Roman" panose="02020603050405020304" pitchFamily="18" charset="0"/>
                      </a:endParaRPr>
                    </a:p>
                  </a:txBody>
                  <a:tcPr marL="0" marR="0" marT="0" marB="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 =</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 Equal to</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 &gt;</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 Greater than</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 &lt;</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 Less than</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 &gt;=</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 Equal to or Greater than</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&lt;=</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 Less than or Equal to</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0">
                <a:tc>
                  <a:txBody>
                    <a:bodyPr/>
                    <a:lstStyle/>
                    <a:p>
                      <a:pPr marL="0" marR="0">
                        <a:lnSpc>
                          <a:spcPct val="200000"/>
                        </a:lnSpc>
                        <a:spcBef>
                          <a:spcPts val="0"/>
                        </a:spcBef>
                        <a:spcAft>
                          <a:spcPts val="0"/>
                        </a:spcAft>
                      </a:pPr>
                      <a:r>
                        <a:rPr lang="en-US" sz="2000" b="1" dirty="0">
                          <a:effectLst/>
                          <a:latin typeface="Arial Black" panose="020B0A04020102020204" pitchFamily="34" charset="0"/>
                          <a:cs typeface="Times New Roman" panose="02020603050405020304" pitchFamily="18" charset="0"/>
                        </a:rPr>
                        <a:t> &lt;&gt;</a:t>
                      </a:r>
                      <a:endParaRPr lang="en-US" sz="2000" b="1" dirty="0">
                        <a:effectLst/>
                        <a:latin typeface="Arial Black" panose="020B0A04020102020204" pitchFamily="34" charset="0"/>
                        <a:ea typeface="Calibri"/>
                        <a:cs typeface="Times New Roman" panose="02020603050405020304" pitchFamily="18" charset="0"/>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dirty="0">
                          <a:effectLst/>
                          <a:latin typeface="Times New Roman" panose="02020603050405020304" pitchFamily="18" charset="0"/>
                          <a:cs typeface="Times New Roman" panose="02020603050405020304" pitchFamily="18" charset="0"/>
                        </a:rPr>
                        <a:t> Not equal to</a:t>
                      </a:r>
                      <a:endParaRPr lang="en-US" sz="14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r>
            </a:tbl>
          </a:graphicData>
        </a:graphic>
      </p:graphicFrame>
    </p:spTree>
    <p:extLst>
      <p:ext uri="{BB962C8B-B14F-4D97-AF65-F5344CB8AC3E}">
        <p14:creationId xmlns:p14="http://schemas.microsoft.com/office/powerpoint/2010/main" val="36349924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10668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Logical Operators</a:t>
            </a:r>
          </a:p>
        </p:txBody>
      </p:sp>
      <p:sp>
        <p:nvSpPr>
          <p:cNvPr id="21506" name="Rectangle 3"/>
          <p:cNvSpPr>
            <a:spLocks noGrp="1" noChangeArrowheads="1"/>
          </p:cNvSpPr>
          <p:nvPr>
            <p:ph idx="1"/>
          </p:nvPr>
        </p:nvSpPr>
        <p:spPr>
          <a:xfrm>
            <a:off x="1066800" y="3352800"/>
            <a:ext cx="8001000" cy="3505200"/>
          </a:xfrm>
        </p:spPr>
        <p:txBody>
          <a:bodyPr>
            <a:normAutofit fontScale="92500" lnSpcReduction="20000"/>
          </a:bodyPr>
          <a:lstStyle/>
          <a:p>
            <a:pPr eaLnBrk="1" hangingPunct="1"/>
            <a:r>
              <a:rPr lang="en-US" altLang="en-US" sz="2800" b="1" dirty="0">
                <a:latin typeface="Times New Roman" pitchFamily="18" charset="0"/>
                <a:cs typeface="Times New Roman" pitchFamily="18" charset="0"/>
              </a:rPr>
              <a:t>4</a:t>
            </a:r>
            <a:r>
              <a:rPr lang="en-US" altLang="en-US" sz="2800" b="1" dirty="0" smtClean="0">
                <a:latin typeface="Times New Roman" pitchFamily="18" charset="0"/>
                <a:cs typeface="Times New Roman" pitchFamily="18" charset="0"/>
              </a:rPr>
              <a:t> </a:t>
            </a:r>
            <a:r>
              <a:rPr lang="en-US" altLang="en-US" sz="2800" b="1" dirty="0" smtClean="0">
                <a:latin typeface="Times New Roman" pitchFamily="18" charset="0"/>
                <a:cs typeface="Times New Roman" pitchFamily="18" charset="0"/>
              </a:rPr>
              <a:t>types of logical operators</a:t>
            </a:r>
          </a:p>
          <a:p>
            <a:pPr lvl="1" eaLnBrk="1" hangingPunct="1"/>
            <a:r>
              <a:rPr lang="en-US" altLang="en-US" sz="2400" b="1" dirty="0" smtClean="0">
                <a:latin typeface="Times New Roman" pitchFamily="18" charset="0"/>
                <a:cs typeface="Times New Roman" pitchFamily="18" charset="0"/>
              </a:rPr>
              <a:t>And</a:t>
            </a:r>
          </a:p>
          <a:p>
            <a:pPr lvl="1" eaLnBrk="1" hangingPunct="1"/>
            <a:r>
              <a:rPr lang="en-US" altLang="en-US" sz="2400" b="1" dirty="0" smtClean="0">
                <a:latin typeface="Times New Roman" pitchFamily="18" charset="0"/>
                <a:cs typeface="Times New Roman" pitchFamily="18" charset="0"/>
              </a:rPr>
              <a:t>Or</a:t>
            </a:r>
          </a:p>
          <a:p>
            <a:pPr lvl="1" eaLnBrk="1" hangingPunct="1"/>
            <a:r>
              <a:rPr lang="en-US" altLang="en-US" sz="2400" b="1" dirty="0" smtClean="0">
                <a:latin typeface="Times New Roman" pitchFamily="18" charset="0"/>
                <a:cs typeface="Times New Roman" pitchFamily="18" charset="0"/>
              </a:rPr>
              <a:t>Not</a:t>
            </a:r>
          </a:p>
          <a:p>
            <a:pPr lvl="1" eaLnBrk="1" hangingPunct="1"/>
            <a:r>
              <a:rPr lang="en-US" altLang="en-US" sz="2400" b="1" dirty="0" err="1" smtClean="0">
                <a:latin typeface="Times New Roman" pitchFamily="18" charset="0"/>
                <a:cs typeface="Times New Roman" pitchFamily="18" charset="0"/>
              </a:rPr>
              <a:t>Xor</a:t>
            </a:r>
            <a:endParaRPr lang="en-US" altLang="en-US" sz="2400" b="1" dirty="0" smtClean="0">
              <a:latin typeface="Times New Roman" pitchFamily="18" charset="0"/>
              <a:cs typeface="Times New Roman" pitchFamily="18" charset="0"/>
            </a:endParaRPr>
          </a:p>
          <a:p>
            <a:pPr eaLnBrk="1" hangingPunct="1"/>
            <a:r>
              <a:rPr lang="en-US" altLang="en-US" sz="2800" b="1" dirty="0" smtClean="0">
                <a:latin typeface="Times New Roman" pitchFamily="18" charset="0"/>
                <a:cs typeface="Times New Roman" pitchFamily="18" charset="0"/>
              </a:rPr>
              <a:t>A logical operator joins two expressions to create an expression that evaluates to either true or false</a:t>
            </a:r>
          </a:p>
          <a:p>
            <a:pPr lvl="1" eaLnBrk="1" hangingPunct="1"/>
            <a:r>
              <a:rPr lang="en-US" altLang="en-US" sz="2400" b="1" dirty="0" smtClean="0">
                <a:latin typeface="Times New Roman" pitchFamily="18" charset="0"/>
                <a:cs typeface="Times New Roman" pitchFamily="18" charset="0"/>
              </a:rPr>
              <a:t>Example: </a:t>
            </a:r>
            <a:r>
              <a:rPr lang="en-US" altLang="en-US" sz="2400" b="1" dirty="0" err="1" smtClean="0">
                <a:latin typeface="Times New Roman" pitchFamily="18" charset="0"/>
                <a:cs typeface="Times New Roman" pitchFamily="18" charset="0"/>
              </a:rPr>
              <a:t>dblnum</a:t>
            </a:r>
            <a:r>
              <a:rPr lang="en-US" altLang="en-US" sz="2400" b="1" dirty="0" smtClean="0">
                <a:latin typeface="Times New Roman" pitchFamily="18" charset="0"/>
                <a:cs typeface="Times New Roman" pitchFamily="18" charset="0"/>
              </a:rPr>
              <a:t> &gt; 0 And </a:t>
            </a:r>
            <a:r>
              <a:rPr lang="en-US" altLang="en-US" sz="2400" b="1" dirty="0" err="1" smtClean="0">
                <a:latin typeface="Times New Roman" pitchFamily="18" charset="0"/>
                <a:cs typeface="Times New Roman" pitchFamily="18" charset="0"/>
              </a:rPr>
              <a:t>dblnum</a:t>
            </a:r>
            <a:r>
              <a:rPr lang="en-US" altLang="en-US" sz="2400" b="1" dirty="0" smtClean="0">
                <a:latin typeface="Times New Roman" pitchFamily="18" charset="0"/>
                <a:cs typeface="Times New Roman" pitchFamily="18" charset="0"/>
              </a:rPr>
              <a:t> &lt;= 10 will evaluate to true if </a:t>
            </a:r>
            <a:r>
              <a:rPr lang="en-US" altLang="en-US" sz="2400" b="1" dirty="0" err="1" smtClean="0">
                <a:latin typeface="Times New Roman" pitchFamily="18" charset="0"/>
                <a:cs typeface="Times New Roman" pitchFamily="18" charset="0"/>
              </a:rPr>
              <a:t>dblNum</a:t>
            </a:r>
            <a:r>
              <a:rPr lang="en-US" altLang="en-US" sz="2400" b="1" dirty="0" smtClean="0">
                <a:latin typeface="Times New Roman" pitchFamily="18" charset="0"/>
                <a:cs typeface="Times New Roman" pitchFamily="18" charset="0"/>
              </a:rPr>
              <a:t> is in the range 0&lt;</a:t>
            </a:r>
            <a:r>
              <a:rPr lang="en-US" altLang="en-US" sz="2400" b="1" dirty="0" err="1" smtClean="0">
                <a:latin typeface="Times New Roman" pitchFamily="18" charset="0"/>
                <a:cs typeface="Times New Roman" pitchFamily="18" charset="0"/>
              </a:rPr>
              <a:t>dblnum</a:t>
            </a:r>
            <a:r>
              <a:rPr lang="en-US" altLang="en-US" sz="2400" b="1" dirty="0" smtClean="0">
                <a:latin typeface="Times New Roman" pitchFamily="18" charset="0"/>
                <a:cs typeface="Times New Roman" pitchFamily="18" charset="0"/>
              </a:rPr>
              <a:t>&lt;=10. It would evaluate false otherwise.</a:t>
            </a:r>
          </a:p>
        </p:txBody>
      </p:sp>
    </p:spTree>
    <p:extLst>
      <p:ext uri="{BB962C8B-B14F-4D97-AF65-F5344CB8AC3E}">
        <p14:creationId xmlns:p14="http://schemas.microsoft.com/office/powerpoint/2010/main" val="37319762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10668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And</a:t>
            </a:r>
          </a:p>
        </p:txBody>
      </p:sp>
      <p:sp>
        <p:nvSpPr>
          <p:cNvPr id="22530" name="Rectangle 3"/>
          <p:cNvSpPr>
            <a:spLocks noGrp="1" noChangeArrowheads="1"/>
          </p:cNvSpPr>
          <p:nvPr>
            <p:ph idx="1"/>
          </p:nvPr>
        </p:nvSpPr>
        <p:spPr>
          <a:xfrm>
            <a:off x="1066800" y="2667000"/>
            <a:ext cx="8077200" cy="4191000"/>
          </a:xfrm>
        </p:spPr>
        <p:txBody>
          <a:bodyPr>
            <a:normAutofit/>
          </a:bodyPr>
          <a:lstStyle/>
          <a:p>
            <a:pPr eaLnBrk="1" hangingPunct="1"/>
            <a:r>
              <a:rPr lang="en-US" altLang="en-US" b="1" dirty="0" smtClean="0">
                <a:latin typeface="Times New Roman" pitchFamily="18" charset="0"/>
                <a:cs typeface="Times New Roman" pitchFamily="18" charset="0"/>
              </a:rPr>
              <a:t>Expression1 And Expression2</a:t>
            </a:r>
          </a:p>
          <a:p>
            <a:pPr eaLnBrk="1" hangingPunct="1"/>
            <a:r>
              <a:rPr lang="en-US" altLang="en-US" b="1" dirty="0" smtClean="0">
                <a:latin typeface="Times New Roman" pitchFamily="18" charset="0"/>
                <a:cs typeface="Times New Roman" pitchFamily="18" charset="0"/>
              </a:rPr>
              <a:t>True And True = True</a:t>
            </a:r>
          </a:p>
          <a:p>
            <a:pPr eaLnBrk="1" hangingPunct="1"/>
            <a:r>
              <a:rPr lang="en-US" altLang="en-US" b="1" dirty="0" smtClean="0">
                <a:latin typeface="Times New Roman" pitchFamily="18" charset="0"/>
                <a:cs typeface="Times New Roman" pitchFamily="18" charset="0"/>
              </a:rPr>
              <a:t>False And True = False</a:t>
            </a:r>
          </a:p>
          <a:p>
            <a:pPr eaLnBrk="1" hangingPunct="1"/>
            <a:r>
              <a:rPr lang="en-US" altLang="en-US" b="1" dirty="0" smtClean="0">
                <a:latin typeface="Times New Roman" pitchFamily="18" charset="0"/>
                <a:cs typeface="Times New Roman" pitchFamily="18" charset="0"/>
              </a:rPr>
              <a:t>True And False = False</a:t>
            </a:r>
          </a:p>
          <a:p>
            <a:pPr eaLnBrk="1" hangingPunct="1"/>
            <a:r>
              <a:rPr lang="en-US" altLang="en-US" b="1" dirty="0" smtClean="0">
                <a:latin typeface="Times New Roman" pitchFamily="18" charset="0"/>
                <a:cs typeface="Times New Roman" pitchFamily="18" charset="0"/>
              </a:rPr>
              <a:t>False And False = False</a:t>
            </a:r>
          </a:p>
          <a:p>
            <a:pPr lvl="1" eaLnBrk="1" hangingPunct="1"/>
            <a:r>
              <a:rPr lang="en-US" altLang="en-US" b="1" dirty="0" smtClean="0">
                <a:latin typeface="Times New Roman" pitchFamily="18" charset="0"/>
                <a:cs typeface="Times New Roman" pitchFamily="18" charset="0"/>
              </a:rPr>
              <a:t>So the only time an And operator evaluates to true is when both expressions are true.</a:t>
            </a:r>
          </a:p>
        </p:txBody>
      </p:sp>
    </p:spTree>
    <p:extLst>
      <p:ext uri="{BB962C8B-B14F-4D97-AF65-F5344CB8AC3E}">
        <p14:creationId xmlns:p14="http://schemas.microsoft.com/office/powerpoint/2010/main" val="3659278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4245" y="1143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Or</a:t>
            </a:r>
          </a:p>
        </p:txBody>
      </p:sp>
      <p:sp>
        <p:nvSpPr>
          <p:cNvPr id="23554" name="Rectangle 3"/>
          <p:cNvSpPr>
            <a:spLocks noGrp="1" noChangeArrowheads="1"/>
          </p:cNvSpPr>
          <p:nvPr>
            <p:ph idx="1"/>
          </p:nvPr>
        </p:nvSpPr>
        <p:spPr>
          <a:xfrm>
            <a:off x="1160318" y="2438400"/>
            <a:ext cx="7969827" cy="3048000"/>
          </a:xfrm>
        </p:spPr>
        <p:txBody>
          <a:bodyPr>
            <a:normAutofit fontScale="92500" lnSpcReduction="20000"/>
          </a:bodyPr>
          <a:lstStyle/>
          <a:p>
            <a:pPr eaLnBrk="1" hangingPunct="1">
              <a:lnSpc>
                <a:spcPct val="90000"/>
              </a:lnSpc>
            </a:pPr>
            <a:r>
              <a:rPr lang="en-US" altLang="en-US" b="1" dirty="0" smtClean="0">
                <a:latin typeface="Times New Roman" pitchFamily="18" charset="0"/>
                <a:cs typeface="Times New Roman" pitchFamily="18" charset="0"/>
              </a:rPr>
              <a:t>Expression1 Or Expression2</a:t>
            </a:r>
          </a:p>
          <a:p>
            <a:pPr eaLnBrk="1" hangingPunct="1">
              <a:lnSpc>
                <a:spcPct val="90000"/>
              </a:lnSpc>
            </a:pPr>
            <a:r>
              <a:rPr lang="en-US" altLang="en-US" b="1" dirty="0" smtClean="0">
                <a:latin typeface="Times New Roman" pitchFamily="18" charset="0"/>
                <a:cs typeface="Times New Roman" pitchFamily="18" charset="0"/>
              </a:rPr>
              <a:t>True Or True = True</a:t>
            </a:r>
          </a:p>
          <a:p>
            <a:pPr eaLnBrk="1" hangingPunct="1">
              <a:lnSpc>
                <a:spcPct val="90000"/>
              </a:lnSpc>
            </a:pPr>
            <a:r>
              <a:rPr lang="en-US" altLang="en-US" b="1" dirty="0" smtClean="0">
                <a:latin typeface="Times New Roman" pitchFamily="18" charset="0"/>
                <a:cs typeface="Times New Roman" pitchFamily="18" charset="0"/>
              </a:rPr>
              <a:t>False Or True = True</a:t>
            </a:r>
          </a:p>
          <a:p>
            <a:pPr eaLnBrk="1" hangingPunct="1">
              <a:lnSpc>
                <a:spcPct val="90000"/>
              </a:lnSpc>
            </a:pPr>
            <a:r>
              <a:rPr lang="en-US" altLang="en-US" b="1" dirty="0" smtClean="0">
                <a:latin typeface="Times New Roman" pitchFamily="18" charset="0"/>
                <a:cs typeface="Times New Roman" pitchFamily="18" charset="0"/>
              </a:rPr>
              <a:t>True Or False = True</a:t>
            </a:r>
          </a:p>
          <a:p>
            <a:pPr eaLnBrk="1" hangingPunct="1">
              <a:lnSpc>
                <a:spcPct val="90000"/>
              </a:lnSpc>
            </a:pPr>
            <a:r>
              <a:rPr lang="en-US" altLang="en-US" b="1" dirty="0" smtClean="0">
                <a:latin typeface="Times New Roman" pitchFamily="18" charset="0"/>
                <a:cs typeface="Times New Roman" pitchFamily="18" charset="0"/>
              </a:rPr>
              <a:t>False Or False = False</a:t>
            </a:r>
          </a:p>
          <a:p>
            <a:pPr lvl="1" eaLnBrk="1" hangingPunct="1">
              <a:lnSpc>
                <a:spcPct val="90000"/>
              </a:lnSpc>
            </a:pPr>
            <a:r>
              <a:rPr lang="en-US" altLang="en-US" b="1" dirty="0" smtClean="0">
                <a:latin typeface="Times New Roman" pitchFamily="18" charset="0"/>
                <a:cs typeface="Times New Roman" pitchFamily="18" charset="0"/>
              </a:rPr>
              <a:t>So if one or both expressions evaluates to true than it equals true.  The only time it evaluates to false if both expressions are false.</a:t>
            </a:r>
          </a:p>
        </p:txBody>
      </p:sp>
    </p:spTree>
    <p:extLst>
      <p:ext uri="{BB962C8B-B14F-4D97-AF65-F5344CB8AC3E}">
        <p14:creationId xmlns:p14="http://schemas.microsoft.com/office/powerpoint/2010/main" val="28003575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3855" y="1143000"/>
            <a:ext cx="9144000" cy="1143000"/>
          </a:xfrm>
        </p:spPr>
        <p:txBody>
          <a:bodyPr/>
          <a:lstStyle/>
          <a:p>
            <a:pPr algn="ctr" eaLnBrk="1" fontAlgn="auto" hangingPunct="1">
              <a:spcAft>
                <a:spcPts val="0"/>
              </a:spcAft>
              <a:defRPr/>
            </a:pPr>
            <a:r>
              <a:rPr lang="en-US" dirty="0" smtClean="0">
                <a:solidFill>
                  <a:schemeClr val="tx1"/>
                </a:solidFill>
              </a:rPr>
              <a:t>Not</a:t>
            </a:r>
          </a:p>
        </p:txBody>
      </p:sp>
      <p:sp>
        <p:nvSpPr>
          <p:cNvPr id="24578" name="Rectangle 3"/>
          <p:cNvSpPr>
            <a:spLocks noGrp="1" noChangeArrowheads="1"/>
          </p:cNvSpPr>
          <p:nvPr>
            <p:ph idx="1"/>
          </p:nvPr>
        </p:nvSpPr>
        <p:spPr>
          <a:xfrm>
            <a:off x="1066800" y="3124200"/>
            <a:ext cx="8139545" cy="2024062"/>
          </a:xfrm>
        </p:spPr>
        <p:txBody>
          <a:bodyPr>
            <a:normAutofit fontScale="92500" lnSpcReduction="10000"/>
          </a:bodyPr>
          <a:lstStyle/>
          <a:p>
            <a:pPr eaLnBrk="1" hangingPunct="1"/>
            <a:r>
              <a:rPr lang="en-US" altLang="en-US" b="1" dirty="0" smtClean="0">
                <a:latin typeface="Times New Roman" pitchFamily="18" charset="0"/>
                <a:cs typeface="Times New Roman" pitchFamily="18" charset="0"/>
              </a:rPr>
              <a:t>Expression  Result</a:t>
            </a:r>
          </a:p>
          <a:p>
            <a:pPr eaLnBrk="1" hangingPunct="1"/>
            <a:r>
              <a:rPr lang="en-US" altLang="en-US" b="1" dirty="0" smtClean="0">
                <a:latin typeface="Times New Roman" pitchFamily="18" charset="0"/>
                <a:cs typeface="Times New Roman" pitchFamily="18" charset="0"/>
              </a:rPr>
              <a:t>Not True             False</a:t>
            </a:r>
          </a:p>
          <a:p>
            <a:pPr eaLnBrk="1" hangingPunct="1"/>
            <a:r>
              <a:rPr lang="en-US" altLang="en-US" b="1" dirty="0" smtClean="0">
                <a:latin typeface="Times New Roman" pitchFamily="18" charset="0"/>
                <a:cs typeface="Times New Roman" pitchFamily="18" charset="0"/>
              </a:rPr>
              <a:t>Not False            True</a:t>
            </a:r>
          </a:p>
          <a:p>
            <a:pPr lvl="1" eaLnBrk="1" hangingPunct="1"/>
            <a:r>
              <a:rPr lang="en-US" altLang="en-US" b="1" dirty="0" smtClean="0">
                <a:latin typeface="Times New Roman" pitchFamily="18" charset="0"/>
                <a:cs typeface="Times New Roman" pitchFamily="18" charset="0"/>
              </a:rPr>
              <a:t>Note that the Not changes it to the opposite.</a:t>
            </a:r>
          </a:p>
        </p:txBody>
      </p:sp>
    </p:spTree>
    <p:extLst>
      <p:ext uri="{BB962C8B-B14F-4D97-AF65-F5344CB8AC3E}">
        <p14:creationId xmlns:p14="http://schemas.microsoft.com/office/powerpoint/2010/main" val="22259571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066800"/>
            <a:ext cx="8229600" cy="1143000"/>
          </a:xfrm>
        </p:spPr>
        <p:txBody>
          <a:bodyPr/>
          <a:lstStyle/>
          <a:p>
            <a:r>
              <a:rPr lang="en-US" dirty="0" err="1" smtClean="0"/>
              <a:t>Xor</a:t>
            </a:r>
            <a:endParaRPr lang="en-US" dirty="0"/>
          </a:p>
        </p:txBody>
      </p:sp>
      <p:sp>
        <p:nvSpPr>
          <p:cNvPr id="3" name="Content Placeholder 2"/>
          <p:cNvSpPr>
            <a:spLocks noGrp="1"/>
          </p:cNvSpPr>
          <p:nvPr>
            <p:ph idx="1"/>
          </p:nvPr>
        </p:nvSpPr>
        <p:spPr>
          <a:xfrm>
            <a:off x="1295400" y="2209800"/>
            <a:ext cx="7831282" cy="4637809"/>
          </a:xfrm>
        </p:spPr>
        <p:txBody>
          <a:bodyPr/>
          <a:lstStyle/>
          <a:p>
            <a:pPr>
              <a:lnSpc>
                <a:spcPct val="90000"/>
              </a:lnSpc>
            </a:pPr>
            <a:r>
              <a:rPr lang="en-US" altLang="en-US" b="1" dirty="0">
                <a:latin typeface="Times New Roman" pitchFamily="18" charset="0"/>
                <a:cs typeface="Times New Roman" pitchFamily="18" charset="0"/>
              </a:rPr>
              <a:t>Expression1 Or Expression2</a:t>
            </a:r>
          </a:p>
          <a:p>
            <a:pPr>
              <a:lnSpc>
                <a:spcPct val="90000"/>
              </a:lnSpc>
            </a:pPr>
            <a:r>
              <a:rPr lang="en-US" altLang="en-US" b="1" dirty="0">
                <a:latin typeface="Times New Roman" pitchFamily="18" charset="0"/>
                <a:cs typeface="Times New Roman" pitchFamily="18" charset="0"/>
              </a:rPr>
              <a:t>True Or True = </a:t>
            </a:r>
            <a:r>
              <a:rPr lang="en-US" altLang="en-US" b="1" dirty="0" smtClean="0">
                <a:latin typeface="Times New Roman" pitchFamily="18" charset="0"/>
                <a:cs typeface="Times New Roman" pitchFamily="18" charset="0"/>
              </a:rPr>
              <a:t>False</a:t>
            </a:r>
            <a:endParaRPr lang="en-US" altLang="en-US" b="1" dirty="0">
              <a:latin typeface="Times New Roman" pitchFamily="18" charset="0"/>
              <a:cs typeface="Times New Roman" pitchFamily="18" charset="0"/>
            </a:endParaRPr>
          </a:p>
          <a:p>
            <a:pPr>
              <a:lnSpc>
                <a:spcPct val="90000"/>
              </a:lnSpc>
            </a:pPr>
            <a:r>
              <a:rPr lang="en-US" altLang="en-US" b="1" dirty="0">
                <a:latin typeface="Times New Roman" pitchFamily="18" charset="0"/>
                <a:cs typeface="Times New Roman" pitchFamily="18" charset="0"/>
              </a:rPr>
              <a:t>False Or True = True</a:t>
            </a:r>
          </a:p>
          <a:p>
            <a:pPr>
              <a:lnSpc>
                <a:spcPct val="90000"/>
              </a:lnSpc>
            </a:pPr>
            <a:r>
              <a:rPr lang="en-US" altLang="en-US" b="1" dirty="0">
                <a:latin typeface="Times New Roman" pitchFamily="18" charset="0"/>
                <a:cs typeface="Times New Roman" pitchFamily="18" charset="0"/>
              </a:rPr>
              <a:t>True Or False = True</a:t>
            </a:r>
          </a:p>
          <a:p>
            <a:pPr>
              <a:lnSpc>
                <a:spcPct val="90000"/>
              </a:lnSpc>
            </a:pPr>
            <a:r>
              <a:rPr lang="en-US" altLang="en-US" b="1" dirty="0">
                <a:latin typeface="Times New Roman" pitchFamily="18" charset="0"/>
                <a:cs typeface="Times New Roman" pitchFamily="18" charset="0"/>
              </a:rPr>
              <a:t>False Or False = False</a:t>
            </a:r>
            <a:endParaRPr lang="en-US" dirty="0"/>
          </a:p>
        </p:txBody>
      </p:sp>
    </p:spTree>
    <p:extLst>
      <p:ext uri="{BB962C8B-B14F-4D97-AF65-F5344CB8AC3E}">
        <p14:creationId xmlns:p14="http://schemas.microsoft.com/office/powerpoint/2010/main" val="36600840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12192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Operator Precedence</a:t>
            </a:r>
          </a:p>
        </p:txBody>
      </p:sp>
      <p:sp>
        <p:nvSpPr>
          <p:cNvPr id="25602" name="Rectangle 3"/>
          <p:cNvSpPr>
            <a:spLocks noGrp="1" noChangeArrowheads="1"/>
          </p:cNvSpPr>
          <p:nvPr>
            <p:ph idx="1"/>
          </p:nvPr>
        </p:nvSpPr>
        <p:spPr>
          <a:xfrm>
            <a:off x="1143000" y="3200400"/>
            <a:ext cx="8001000" cy="2209800"/>
          </a:xfrm>
        </p:spPr>
        <p:txBody>
          <a:bodyPr>
            <a:normAutofit fontScale="85000" lnSpcReduction="20000"/>
          </a:bodyPr>
          <a:lstStyle/>
          <a:p>
            <a:pPr eaLnBrk="1" hangingPunct="1"/>
            <a:r>
              <a:rPr lang="en-US" altLang="en-US" b="1" dirty="0" smtClean="0">
                <a:latin typeface="Times New Roman" pitchFamily="18" charset="0"/>
                <a:cs typeface="Times New Roman" pitchFamily="18" charset="0"/>
              </a:rPr>
              <a:t>Not is evaluated before an And</a:t>
            </a:r>
          </a:p>
          <a:p>
            <a:pPr eaLnBrk="1" hangingPunct="1"/>
            <a:r>
              <a:rPr lang="en-US" altLang="en-US" b="1" dirty="0" smtClean="0">
                <a:latin typeface="Times New Roman" pitchFamily="18" charset="0"/>
                <a:cs typeface="Times New Roman" pitchFamily="18" charset="0"/>
              </a:rPr>
              <a:t>An And is evaluated before an Or</a:t>
            </a:r>
          </a:p>
          <a:p>
            <a:pPr eaLnBrk="1" hangingPunct="1"/>
            <a:r>
              <a:rPr lang="en-US" altLang="en-US" b="1" dirty="0" smtClean="0">
                <a:latin typeface="Times New Roman" pitchFamily="18" charset="0"/>
                <a:cs typeface="Times New Roman" pitchFamily="18" charset="0"/>
              </a:rPr>
              <a:t>Or is evaluated </a:t>
            </a:r>
            <a:r>
              <a:rPr lang="en-US" altLang="en-US" b="1" dirty="0" smtClean="0">
                <a:latin typeface="Times New Roman" pitchFamily="18" charset="0"/>
                <a:cs typeface="Times New Roman" pitchFamily="18" charset="0"/>
              </a:rPr>
              <a:t>before </a:t>
            </a:r>
            <a:r>
              <a:rPr lang="en-US" altLang="en-US" b="1" dirty="0" err="1" smtClean="0">
                <a:latin typeface="Times New Roman" pitchFamily="18" charset="0"/>
                <a:cs typeface="Times New Roman" pitchFamily="18" charset="0"/>
              </a:rPr>
              <a:t>Xor</a:t>
            </a:r>
            <a:endParaRPr lang="en-US" altLang="en-US" b="1" dirty="0" smtClean="0">
              <a:latin typeface="Times New Roman" pitchFamily="18" charset="0"/>
              <a:cs typeface="Times New Roman" pitchFamily="18" charset="0"/>
            </a:endParaRPr>
          </a:p>
          <a:p>
            <a:pPr eaLnBrk="1" hangingPunct="1"/>
            <a:r>
              <a:rPr lang="en-US" altLang="en-US" b="1" dirty="0" err="1" smtClean="0">
                <a:latin typeface="Times New Roman" pitchFamily="18" charset="0"/>
                <a:cs typeface="Times New Roman" pitchFamily="18" charset="0"/>
              </a:rPr>
              <a:t>Xor</a:t>
            </a:r>
            <a:r>
              <a:rPr lang="en-US" altLang="en-US" b="1" dirty="0" smtClean="0">
                <a:latin typeface="Times New Roman" pitchFamily="18" charset="0"/>
                <a:cs typeface="Times New Roman" pitchFamily="18" charset="0"/>
              </a:rPr>
              <a:t> is last</a:t>
            </a: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You can use parentheses to change the order.</a:t>
            </a:r>
          </a:p>
        </p:txBody>
      </p:sp>
    </p:spTree>
    <p:extLst>
      <p:ext uri="{BB962C8B-B14F-4D97-AF65-F5344CB8AC3E}">
        <p14:creationId xmlns:p14="http://schemas.microsoft.com/office/powerpoint/2010/main" val="8759580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10668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Algorithms</a:t>
            </a:r>
          </a:p>
        </p:txBody>
      </p:sp>
      <p:sp>
        <p:nvSpPr>
          <p:cNvPr id="26626" name="Rectangle 3"/>
          <p:cNvSpPr>
            <a:spLocks noGrp="1" noChangeArrowheads="1"/>
          </p:cNvSpPr>
          <p:nvPr>
            <p:ph idx="1"/>
          </p:nvPr>
        </p:nvSpPr>
        <p:spPr>
          <a:xfrm>
            <a:off x="1066799" y="2971800"/>
            <a:ext cx="8108373" cy="3624262"/>
          </a:xfrm>
        </p:spPr>
        <p:txBody>
          <a:bodyPr>
            <a:normAutofit/>
          </a:bodyPr>
          <a:lstStyle/>
          <a:p>
            <a:pPr eaLnBrk="1" hangingPunct="1"/>
            <a:r>
              <a:rPr lang="en-US" altLang="en-US" b="1" dirty="0" smtClean="0">
                <a:latin typeface="Times New Roman" pitchFamily="18" charset="0"/>
                <a:cs typeface="Times New Roman" pitchFamily="18" charset="0"/>
              </a:rPr>
              <a:t>Algorithm – is a series of steps that tell how to solve a problem.</a:t>
            </a:r>
          </a:p>
          <a:p>
            <a:pPr eaLnBrk="1" hangingPunct="1"/>
            <a:r>
              <a:rPr lang="en-US" altLang="en-US" b="1" dirty="0" smtClean="0">
                <a:latin typeface="Times New Roman" pitchFamily="18" charset="0"/>
                <a:cs typeface="Times New Roman" pitchFamily="18" charset="0"/>
              </a:rPr>
              <a:t>Pseudocode – half English and half code of instructions to solve a problem.</a:t>
            </a:r>
          </a:p>
          <a:p>
            <a:pPr eaLnBrk="1" hangingPunct="1"/>
            <a:r>
              <a:rPr lang="en-US" altLang="en-US" b="1" dirty="0" smtClean="0">
                <a:latin typeface="Times New Roman" pitchFamily="18" charset="0"/>
                <a:cs typeface="Times New Roman" pitchFamily="18" charset="0"/>
              </a:rPr>
              <a:t>Flow Chart – use of symbols to show the flow of code.</a:t>
            </a:r>
          </a:p>
        </p:txBody>
      </p:sp>
    </p:spTree>
    <p:extLst>
      <p:ext uri="{BB962C8B-B14F-4D97-AF65-F5344CB8AC3E}">
        <p14:creationId xmlns:p14="http://schemas.microsoft.com/office/powerpoint/2010/main" val="16047200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1143000"/>
            <a:ext cx="91440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Errors</a:t>
            </a:r>
          </a:p>
        </p:txBody>
      </p:sp>
      <p:sp>
        <p:nvSpPr>
          <p:cNvPr id="27650" name="Rectangle 3"/>
          <p:cNvSpPr>
            <a:spLocks noGrp="1" noChangeArrowheads="1"/>
          </p:cNvSpPr>
          <p:nvPr>
            <p:ph idx="1"/>
          </p:nvPr>
        </p:nvSpPr>
        <p:spPr>
          <a:xfrm>
            <a:off x="1087582" y="3429000"/>
            <a:ext cx="8077200" cy="3048000"/>
          </a:xfrm>
        </p:spPr>
        <p:txBody>
          <a:bodyPr>
            <a:normAutofit/>
          </a:bodyPr>
          <a:lstStyle/>
          <a:p>
            <a:pPr eaLnBrk="1" hangingPunct="1"/>
            <a:r>
              <a:rPr lang="en-US" altLang="en-US" b="1" dirty="0" smtClean="0">
                <a:latin typeface="Times New Roman" pitchFamily="18" charset="0"/>
                <a:cs typeface="Times New Roman" pitchFamily="18" charset="0"/>
              </a:rPr>
              <a:t>Compile Error –Syntax Errors</a:t>
            </a:r>
          </a:p>
          <a:p>
            <a:pPr eaLnBrk="1" hangingPunct="1"/>
            <a:r>
              <a:rPr lang="en-US" altLang="en-US" b="1" dirty="0" smtClean="0">
                <a:latin typeface="Times New Roman" pitchFamily="18" charset="0"/>
                <a:cs typeface="Times New Roman" pitchFamily="18" charset="0"/>
              </a:rPr>
              <a:t>Run Time errors – occurs at runtime. Dividing a variable by zero.</a:t>
            </a:r>
          </a:p>
          <a:p>
            <a:pPr eaLnBrk="1" hangingPunct="1"/>
            <a:r>
              <a:rPr lang="en-US" altLang="en-US" b="1" dirty="0" smtClean="0">
                <a:latin typeface="Times New Roman" pitchFamily="18" charset="0"/>
                <a:cs typeface="Times New Roman" pitchFamily="18" charset="0"/>
              </a:rPr>
              <a:t>Logic errors – programs runs but the output is incorrect.  Usually bad formula.</a:t>
            </a:r>
          </a:p>
          <a:p>
            <a:pPr lvl="1" eaLnBrk="1" hangingPunct="1"/>
            <a:endParaRPr lang="en-US" altLang="en-US" b="1" dirty="0" smtClean="0">
              <a:latin typeface="Times New Roman" pitchFamily="18" charset="0"/>
              <a:cs typeface="Times New Roman" pitchFamily="18" charset="0"/>
            </a:endParaRPr>
          </a:p>
          <a:p>
            <a:pPr eaLnBrk="1" hangingPunct="1">
              <a:buFontTx/>
              <a:buNone/>
            </a:pPr>
            <a:endParaRPr lang="en-US" alt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7100132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524001"/>
            <a:ext cx="7904018" cy="609600"/>
          </a:xfrm>
        </p:spPr>
        <p:txBody>
          <a:bodyPr>
            <a:normAutofit fontScale="90000"/>
          </a:bodyPr>
          <a:lstStyle/>
          <a:p>
            <a:r>
              <a:rPr lang="en-US" b="1" dirty="0"/>
              <a:t>If…Then…</a:t>
            </a:r>
            <a:r>
              <a:rPr lang="en-US" b="1" dirty="0" err="1"/>
              <a:t>ElseIf</a:t>
            </a:r>
            <a:r>
              <a:rPr lang="en-US" b="1" dirty="0"/>
              <a:t> </a:t>
            </a:r>
            <a:r>
              <a:rPr lang="en-US" b="1" dirty="0" smtClean="0"/>
              <a:t>Statement</a:t>
            </a:r>
            <a:endParaRPr lang="en-US" dirty="0"/>
          </a:p>
        </p:txBody>
      </p:sp>
      <p:sp>
        <p:nvSpPr>
          <p:cNvPr id="3" name="Subtitle 2"/>
          <p:cNvSpPr>
            <a:spLocks noGrp="1"/>
          </p:cNvSpPr>
          <p:nvPr>
            <p:ph type="subTitle" idx="1"/>
          </p:nvPr>
        </p:nvSpPr>
        <p:spPr>
          <a:xfrm>
            <a:off x="1219200" y="2209800"/>
            <a:ext cx="7924800" cy="4648200"/>
          </a:xfrm>
        </p:spPr>
        <p:txBody>
          <a:bodyPr>
            <a:normAutofit fontScale="62500" lnSpcReduction="20000"/>
          </a:bodyPr>
          <a:lstStyle/>
          <a:p>
            <a:pPr algn="l" fontAlgn="base"/>
            <a:r>
              <a:rPr lang="en-US" dirty="0" smtClean="0">
                <a:solidFill>
                  <a:schemeClr val="tx1"/>
                </a:solidFill>
              </a:rPr>
              <a:t>If </a:t>
            </a:r>
            <a:r>
              <a:rPr lang="en-US" dirty="0">
                <a:solidFill>
                  <a:schemeClr val="tx1"/>
                </a:solidFill>
              </a:rPr>
              <a:t>there are more than two alternative choices, using just If…Then…Else statement will not be enough. In order to provide more choices, we can use the If….Then…</a:t>
            </a:r>
            <a:r>
              <a:rPr lang="en-US" dirty="0" err="1">
                <a:solidFill>
                  <a:schemeClr val="tx1"/>
                </a:solidFill>
              </a:rPr>
              <a:t>ElseIf</a:t>
            </a:r>
            <a:r>
              <a:rPr lang="en-US" dirty="0">
                <a:solidFill>
                  <a:schemeClr val="tx1"/>
                </a:solidFill>
              </a:rPr>
              <a:t> Statement. The general structure for the if…then.. </a:t>
            </a:r>
            <a:r>
              <a:rPr lang="en-US" dirty="0" err="1">
                <a:solidFill>
                  <a:schemeClr val="tx1"/>
                </a:solidFill>
              </a:rPr>
              <a:t>Elseif</a:t>
            </a:r>
            <a:r>
              <a:rPr lang="en-US" dirty="0">
                <a:solidFill>
                  <a:schemeClr val="tx1"/>
                </a:solidFill>
              </a:rPr>
              <a:t> statement is</a:t>
            </a:r>
          </a:p>
          <a:p>
            <a:pPr algn="l"/>
            <a:r>
              <a:rPr lang="en-US" dirty="0">
                <a:solidFill>
                  <a:schemeClr val="tx1"/>
                </a:solidFill>
              </a:rPr>
              <a:t>If condition Then</a:t>
            </a:r>
          </a:p>
          <a:p>
            <a:pPr algn="l"/>
            <a:r>
              <a:rPr lang="en-US" dirty="0">
                <a:solidFill>
                  <a:schemeClr val="tx1"/>
                </a:solidFill>
              </a:rPr>
              <a:t>       Visual Basic 2013 expression</a:t>
            </a:r>
          </a:p>
          <a:p>
            <a:pPr algn="l"/>
            <a:r>
              <a:rPr lang="en-US" dirty="0" err="1">
                <a:solidFill>
                  <a:schemeClr val="tx1"/>
                </a:solidFill>
              </a:rPr>
              <a:t>ElseIf</a:t>
            </a:r>
            <a:r>
              <a:rPr lang="en-US" dirty="0">
                <a:solidFill>
                  <a:schemeClr val="tx1"/>
                </a:solidFill>
              </a:rPr>
              <a:t> condition Then</a:t>
            </a:r>
          </a:p>
          <a:p>
            <a:pPr algn="l"/>
            <a:r>
              <a:rPr lang="en-US" dirty="0">
                <a:solidFill>
                  <a:schemeClr val="tx1"/>
                </a:solidFill>
              </a:rPr>
              <a:t>       Visual Basic 2013 expression</a:t>
            </a:r>
          </a:p>
          <a:p>
            <a:pPr algn="l"/>
            <a:r>
              <a:rPr lang="en-US" dirty="0" err="1">
                <a:solidFill>
                  <a:schemeClr val="tx1"/>
                </a:solidFill>
              </a:rPr>
              <a:t>ElseIf</a:t>
            </a:r>
            <a:r>
              <a:rPr lang="en-US" dirty="0">
                <a:solidFill>
                  <a:schemeClr val="tx1"/>
                </a:solidFill>
              </a:rPr>
              <a:t> condition Then</a:t>
            </a:r>
          </a:p>
          <a:p>
            <a:pPr algn="l"/>
            <a:r>
              <a:rPr lang="en-US" dirty="0">
                <a:solidFill>
                  <a:schemeClr val="tx1"/>
                </a:solidFill>
              </a:rPr>
              <a:t>       Visual Basic 2013 expression</a:t>
            </a:r>
          </a:p>
          <a:p>
            <a:pPr algn="l"/>
            <a:r>
              <a:rPr lang="en-US" dirty="0">
                <a:solidFill>
                  <a:schemeClr val="tx1"/>
                </a:solidFill>
              </a:rPr>
              <a:t>.</a:t>
            </a:r>
          </a:p>
          <a:p>
            <a:pPr algn="l"/>
            <a:r>
              <a:rPr lang="en-US" dirty="0">
                <a:solidFill>
                  <a:schemeClr val="tx1"/>
                </a:solidFill>
              </a:rPr>
              <a:t>.</a:t>
            </a:r>
          </a:p>
          <a:p>
            <a:pPr algn="l"/>
            <a:r>
              <a:rPr lang="en-US" dirty="0">
                <a:solidFill>
                  <a:schemeClr val="tx1"/>
                </a:solidFill>
              </a:rPr>
              <a:t>Else</a:t>
            </a:r>
          </a:p>
          <a:p>
            <a:pPr algn="l"/>
            <a:r>
              <a:rPr lang="en-US" dirty="0">
                <a:solidFill>
                  <a:schemeClr val="tx1"/>
                </a:solidFill>
              </a:rPr>
              <a:t>       Visual Basic 2013 expression</a:t>
            </a:r>
          </a:p>
          <a:p>
            <a:pPr algn="l"/>
            <a:r>
              <a:rPr lang="en-US" dirty="0">
                <a:solidFill>
                  <a:schemeClr val="tx1"/>
                </a:solidFill>
              </a:rPr>
              <a:t>End If</a:t>
            </a:r>
          </a:p>
          <a:p>
            <a:endParaRPr lang="en-US" dirty="0"/>
          </a:p>
        </p:txBody>
      </p:sp>
    </p:spTree>
    <p:extLst>
      <p:ext uri="{BB962C8B-B14F-4D97-AF65-F5344CB8AC3E}">
        <p14:creationId xmlns:p14="http://schemas.microsoft.com/office/powerpoint/2010/main" val="1169661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609600"/>
          </a:xfrm>
        </p:spPr>
        <p:txBody>
          <a:bodyPr>
            <a:normAutofit fontScale="90000"/>
          </a:bodyPr>
          <a:lstStyle/>
          <a:p>
            <a:r>
              <a:rPr lang="en-US" b="1" dirty="0" smtClean="0"/>
              <a:t>Example</a:t>
            </a:r>
            <a:endParaRPr lang="en-US" dirty="0"/>
          </a:p>
        </p:txBody>
      </p:sp>
      <p:sp>
        <p:nvSpPr>
          <p:cNvPr id="3" name="Subtitle 2"/>
          <p:cNvSpPr>
            <a:spLocks noGrp="1"/>
          </p:cNvSpPr>
          <p:nvPr>
            <p:ph type="subTitle" idx="1"/>
          </p:nvPr>
        </p:nvSpPr>
        <p:spPr>
          <a:xfrm>
            <a:off x="1219200" y="2057401"/>
            <a:ext cx="7924800" cy="4772890"/>
          </a:xfrm>
        </p:spPr>
        <p:txBody>
          <a:bodyPr>
            <a:normAutofit fontScale="700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strGrade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txtInput</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If </a:t>
            </a:r>
            <a:r>
              <a:rPr lang="en-US" b="1" dirty="0" err="1" smtClean="0">
                <a:solidFill>
                  <a:schemeClr val="tx1"/>
                </a:solidFill>
                <a:latin typeface="Times New Roman" panose="02020603050405020304" pitchFamily="18" charset="0"/>
                <a:cs typeface="Times New Roman" panose="02020603050405020304" pitchFamily="18" charset="0"/>
              </a:rPr>
              <a:t>intMark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&gt;=80 Then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Grade = “A</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ElseIf</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Mark &gt;= 60 </a:t>
            </a:r>
            <a:r>
              <a:rPr lang="en-US" b="1" dirty="0">
                <a:solidFill>
                  <a:schemeClr val="tx1"/>
                </a:solidFill>
                <a:latin typeface="Times New Roman" panose="02020603050405020304" pitchFamily="18" charset="0"/>
                <a:cs typeface="Times New Roman" panose="02020603050405020304" pitchFamily="18" charset="0"/>
              </a:rPr>
              <a:t>And Mark </a:t>
            </a:r>
            <a:r>
              <a:rPr lang="en-US" b="1" dirty="0" smtClean="0">
                <a:solidFill>
                  <a:schemeClr val="tx1"/>
                </a:solidFill>
                <a:latin typeface="Times New Roman" panose="02020603050405020304" pitchFamily="18" charset="0"/>
                <a:cs typeface="Times New Roman" panose="02020603050405020304" pitchFamily="18" charset="0"/>
              </a:rPr>
              <a:t>&lt; 80</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Grade= “B</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ElseIf</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Mark &gt;= 40 </a:t>
            </a:r>
            <a:r>
              <a:rPr lang="en-US" b="1" dirty="0">
                <a:solidFill>
                  <a:schemeClr val="tx1"/>
                </a:solidFill>
                <a:latin typeface="Times New Roman" panose="02020603050405020304" pitchFamily="18" charset="0"/>
                <a:cs typeface="Times New Roman" panose="02020603050405020304" pitchFamily="18" charset="0"/>
              </a:rPr>
              <a:t>And Mark </a:t>
            </a:r>
            <a:r>
              <a:rPr lang="en-US" b="1" dirty="0" smtClean="0">
                <a:solidFill>
                  <a:schemeClr val="tx1"/>
                </a:solidFill>
                <a:latin typeface="Times New Roman" panose="02020603050405020304" pitchFamily="18" charset="0"/>
                <a:cs typeface="Times New Roman" panose="02020603050405020304" pitchFamily="18" charset="0"/>
              </a:rPr>
              <a:t>&lt; 60</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Grade = “C</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Else</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Grade = “D</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End If</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3692574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990600"/>
            <a:ext cx="7904018" cy="990600"/>
          </a:xfrm>
        </p:spPr>
        <p:txBody>
          <a:bodyPr>
            <a:normAutofit/>
          </a:bodyPr>
          <a:lstStyle/>
          <a:p>
            <a:r>
              <a:rPr lang="en-US" b="1" dirty="0"/>
              <a:t>Logical </a:t>
            </a:r>
            <a:r>
              <a:rPr lang="en-US" b="1" dirty="0" smtClean="0"/>
              <a:t>Operators</a:t>
            </a:r>
            <a:endParaRPr lang="en-US" dirty="0"/>
          </a:p>
        </p:txBody>
      </p:sp>
      <p:sp>
        <p:nvSpPr>
          <p:cNvPr id="3" name="Subtitle 2"/>
          <p:cNvSpPr>
            <a:spLocks noGrp="1"/>
          </p:cNvSpPr>
          <p:nvPr>
            <p:ph type="subTitle" idx="1"/>
          </p:nvPr>
        </p:nvSpPr>
        <p:spPr>
          <a:xfrm>
            <a:off x="990600" y="1828800"/>
            <a:ext cx="8001000" cy="1219200"/>
          </a:xfrm>
        </p:spPr>
        <p:txBody>
          <a:bodyPr>
            <a:normAutofit fontScale="92500" lnSpcReduction="10000"/>
          </a:bodyPr>
          <a:lstStyle/>
          <a:p>
            <a:pPr algn="l" fontAlgn="base"/>
            <a:r>
              <a:rPr lang="en-US" sz="2100" dirty="0" smtClean="0">
                <a:solidFill>
                  <a:schemeClr val="tx1"/>
                </a:solidFill>
                <a:latin typeface="Times New Roman" panose="02020603050405020304" pitchFamily="18" charset="0"/>
                <a:cs typeface="Times New Roman" panose="02020603050405020304" pitchFamily="18" charset="0"/>
              </a:rPr>
              <a:t>Sometimes </a:t>
            </a:r>
            <a:r>
              <a:rPr lang="en-US" sz="2100" dirty="0">
                <a:solidFill>
                  <a:schemeClr val="tx1"/>
                </a:solidFill>
                <a:latin typeface="Times New Roman" panose="02020603050405020304" pitchFamily="18" charset="0"/>
                <a:cs typeface="Times New Roman" panose="02020603050405020304" pitchFamily="18" charset="0"/>
              </a:rPr>
              <a:t>we might need to make more than one comparison before a decision can be made and an action taken. In this case, using numerical comparison operators alone is not sufficient, we need to use additional operators, and they are the logical operators.</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50981207"/>
              </p:ext>
            </p:extLst>
          </p:nvPr>
        </p:nvGraphicFramePr>
        <p:xfrm>
          <a:off x="3581400" y="2743200"/>
          <a:ext cx="5410200" cy="2719705"/>
        </p:xfrm>
        <a:graphic>
          <a:graphicData uri="http://schemas.openxmlformats.org/drawingml/2006/table">
            <a:tbl>
              <a:tblPr firstRow="1" firstCol="1" bandRow="1">
                <a:tableStyleId>{5C22544A-7EE6-4342-B048-85BDC9FD1C3A}</a:tableStyleId>
              </a:tblPr>
              <a:tblGrid>
                <a:gridCol w="1789528"/>
                <a:gridCol w="3620672"/>
              </a:tblGrid>
              <a:tr h="349696">
                <a:tc>
                  <a:txBody>
                    <a:bodyPr/>
                    <a:lstStyle/>
                    <a:p>
                      <a:pPr marL="0" marR="0">
                        <a:lnSpc>
                          <a:spcPct val="200000"/>
                        </a:lnSpc>
                        <a:spcBef>
                          <a:spcPts val="0"/>
                        </a:spcBef>
                        <a:spcAft>
                          <a:spcPts val="0"/>
                        </a:spcAft>
                      </a:pPr>
                      <a:r>
                        <a:rPr lang="en-US" sz="1400" b="1" cap="all" dirty="0">
                          <a:effectLst/>
                        </a:rPr>
                        <a:t>OPERATOR</a:t>
                      </a:r>
                      <a:endParaRPr lang="en-US" sz="1400" b="1"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400" b="1" cap="all" dirty="0">
                          <a:effectLst/>
                        </a:rPr>
                        <a:t>DESCRIPTION</a:t>
                      </a:r>
                      <a:endParaRPr lang="en-US" sz="1400" b="1" dirty="0">
                        <a:effectLst/>
                        <a:latin typeface="Calibri"/>
                        <a:ea typeface="Calibri"/>
                        <a:cs typeface="Times New Roman"/>
                      </a:endParaRPr>
                    </a:p>
                  </a:txBody>
                  <a:tcPr marL="0" marR="0" marT="0" marB="0" anchor="b"/>
                </a:tc>
              </a:tr>
              <a:tr h="458617">
                <a:tc>
                  <a:txBody>
                    <a:bodyPr/>
                    <a:lstStyle/>
                    <a:p>
                      <a:pPr marL="0" marR="0" algn="ctr">
                        <a:lnSpc>
                          <a:spcPct val="200000"/>
                        </a:lnSpc>
                        <a:spcBef>
                          <a:spcPts val="0"/>
                        </a:spcBef>
                        <a:spcAft>
                          <a:spcPts val="0"/>
                        </a:spcAft>
                      </a:pPr>
                      <a:r>
                        <a:rPr lang="en-US" sz="1800" b="1" dirty="0">
                          <a:effectLst/>
                        </a:rPr>
                        <a:t>And</a:t>
                      </a:r>
                      <a:endParaRPr lang="en-US" sz="1800" b="1" dirty="0">
                        <a:effectLst/>
                        <a:latin typeface="Calibri"/>
                        <a:ea typeface="Calibri"/>
                        <a:cs typeface="Times New Roman"/>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rPr>
                        <a:t>Both sides must be true</a:t>
                      </a:r>
                      <a:endParaRPr lang="en-US" sz="1400" b="1">
                        <a:effectLst/>
                        <a:latin typeface="Calibri"/>
                        <a:ea typeface="Calibri"/>
                        <a:cs typeface="Times New Roman"/>
                      </a:endParaRPr>
                    </a:p>
                  </a:txBody>
                  <a:tcPr marL="0" marR="95250" marT="57150" marB="57150" anchor="b"/>
                </a:tc>
              </a:tr>
              <a:tr h="458617">
                <a:tc>
                  <a:txBody>
                    <a:bodyPr/>
                    <a:lstStyle/>
                    <a:p>
                      <a:pPr marL="0" marR="0" algn="ctr">
                        <a:lnSpc>
                          <a:spcPct val="200000"/>
                        </a:lnSpc>
                        <a:spcBef>
                          <a:spcPts val="0"/>
                        </a:spcBef>
                        <a:spcAft>
                          <a:spcPts val="0"/>
                        </a:spcAft>
                      </a:pPr>
                      <a:r>
                        <a:rPr lang="en-US" sz="1800" b="1" dirty="0">
                          <a:effectLst/>
                        </a:rPr>
                        <a:t>Or</a:t>
                      </a:r>
                      <a:endParaRPr lang="en-US" sz="1800" b="1" dirty="0">
                        <a:effectLst/>
                        <a:latin typeface="Calibri"/>
                        <a:ea typeface="Calibri"/>
                        <a:cs typeface="Times New Roman"/>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a:effectLst/>
                        </a:rPr>
                        <a:t>One side or other must be true</a:t>
                      </a:r>
                      <a:endParaRPr lang="en-US" sz="1400" b="1">
                        <a:effectLst/>
                        <a:latin typeface="Calibri"/>
                        <a:ea typeface="Calibri"/>
                        <a:cs typeface="Times New Roman"/>
                      </a:endParaRPr>
                    </a:p>
                  </a:txBody>
                  <a:tcPr marL="0" marR="95250" marT="57150" marB="57150" anchor="b"/>
                </a:tc>
              </a:tr>
              <a:tr h="594423">
                <a:tc>
                  <a:txBody>
                    <a:bodyPr/>
                    <a:lstStyle/>
                    <a:p>
                      <a:pPr marL="0" marR="0" algn="ctr">
                        <a:lnSpc>
                          <a:spcPct val="200000"/>
                        </a:lnSpc>
                        <a:spcBef>
                          <a:spcPts val="0"/>
                        </a:spcBef>
                        <a:spcAft>
                          <a:spcPts val="0"/>
                        </a:spcAft>
                      </a:pPr>
                      <a:r>
                        <a:rPr lang="en-US" sz="1800" b="1" dirty="0" err="1">
                          <a:effectLst/>
                        </a:rPr>
                        <a:t>Xor</a:t>
                      </a:r>
                      <a:endParaRPr lang="en-US" sz="1800" b="1" dirty="0">
                        <a:effectLst/>
                        <a:latin typeface="Calibri"/>
                        <a:ea typeface="Calibri"/>
                        <a:cs typeface="Times New Roman"/>
                      </a:endParaRPr>
                    </a:p>
                  </a:txBody>
                  <a:tcPr marL="0" marR="95250" marT="57150" marB="57150" anchor="b">
                    <a:solidFill>
                      <a:schemeClr val="tx2">
                        <a:lumMod val="40000"/>
                        <a:lumOff val="60000"/>
                      </a:schemeClr>
                    </a:solidFill>
                  </a:tcPr>
                </a:tc>
                <a:tc>
                  <a:txBody>
                    <a:bodyPr/>
                    <a:lstStyle/>
                    <a:p>
                      <a:pPr marL="0" marR="0" algn="l">
                        <a:lnSpc>
                          <a:spcPct val="200000"/>
                        </a:lnSpc>
                        <a:spcBef>
                          <a:spcPts val="0"/>
                        </a:spcBef>
                        <a:spcAft>
                          <a:spcPts val="0"/>
                        </a:spcAft>
                      </a:pPr>
                      <a:r>
                        <a:rPr lang="en-US" sz="1400" b="1" dirty="0">
                          <a:effectLst/>
                        </a:rPr>
                        <a:t>One side or other must be true but not both</a:t>
                      </a:r>
                      <a:endParaRPr lang="en-US" sz="1400" b="1" dirty="0">
                        <a:effectLst/>
                        <a:latin typeface="Calibri"/>
                        <a:ea typeface="Calibri"/>
                        <a:cs typeface="Times New Roman"/>
                      </a:endParaRPr>
                    </a:p>
                  </a:txBody>
                  <a:tcPr marL="0" marR="95250" marT="57150" marB="57150" anchor="b"/>
                </a:tc>
              </a:tr>
              <a:tr h="458617">
                <a:tc>
                  <a:txBody>
                    <a:bodyPr/>
                    <a:lstStyle/>
                    <a:p>
                      <a:pPr marL="0" marR="0" algn="ctr">
                        <a:lnSpc>
                          <a:spcPct val="200000"/>
                        </a:lnSpc>
                        <a:spcBef>
                          <a:spcPts val="0"/>
                        </a:spcBef>
                        <a:spcAft>
                          <a:spcPts val="0"/>
                        </a:spcAft>
                      </a:pPr>
                      <a:r>
                        <a:rPr lang="en-US" sz="1800" b="1" dirty="0">
                          <a:effectLst/>
                        </a:rPr>
                        <a:t>Not</a:t>
                      </a:r>
                      <a:endParaRPr lang="en-US" sz="1800" b="1" dirty="0">
                        <a:effectLst/>
                        <a:latin typeface="Calibri"/>
                        <a:ea typeface="Calibri"/>
                        <a:cs typeface="Times New Roman"/>
                      </a:endParaRPr>
                    </a:p>
                  </a:txBody>
                  <a:tcPr marL="0" marR="95250" marT="57150" marB="57150" anchor="b">
                    <a:solidFill>
                      <a:schemeClr val="tx2">
                        <a:lumMod val="40000"/>
                        <a:lumOff val="60000"/>
                      </a:schemeClr>
                    </a:solidFill>
                  </a:tcPr>
                </a:tc>
                <a:tc>
                  <a:txBody>
                    <a:bodyPr/>
                    <a:lstStyle/>
                    <a:p>
                      <a:pPr marL="0" marR="0">
                        <a:lnSpc>
                          <a:spcPct val="200000"/>
                        </a:lnSpc>
                        <a:spcBef>
                          <a:spcPts val="0"/>
                        </a:spcBef>
                        <a:spcAft>
                          <a:spcPts val="0"/>
                        </a:spcAft>
                      </a:pPr>
                      <a:r>
                        <a:rPr lang="en-US" sz="1400" b="1" dirty="0">
                          <a:effectLst/>
                        </a:rPr>
                        <a:t>Negates true</a:t>
                      </a:r>
                      <a:endParaRPr lang="en-US" sz="1400" b="1" dirty="0">
                        <a:effectLst/>
                        <a:latin typeface="Calibri"/>
                        <a:ea typeface="Calibri"/>
                        <a:cs typeface="Times New Roman"/>
                      </a:endParaRPr>
                    </a:p>
                  </a:txBody>
                  <a:tcPr marL="0" marR="95250" marT="57150" marB="57150" anchor="b"/>
                </a:tc>
              </a:tr>
            </a:tbl>
          </a:graphicData>
        </a:graphic>
      </p:graphicFrame>
      <p:sp>
        <p:nvSpPr>
          <p:cNvPr id="6" name="TextBox 5"/>
          <p:cNvSpPr txBox="1"/>
          <p:nvPr/>
        </p:nvSpPr>
        <p:spPr>
          <a:xfrm>
            <a:off x="838200" y="5629962"/>
            <a:ext cx="8305800" cy="1200329"/>
          </a:xfrm>
          <a:prstGeom prst="rect">
            <a:avLst/>
          </a:prstGeom>
          <a:noFill/>
        </p:spPr>
        <p:txBody>
          <a:bodyPr wrap="square" rtlCol="0">
            <a:spAutoFit/>
          </a:bodyPr>
          <a:lstStyle/>
          <a:p>
            <a:pPr fontAlgn="base"/>
            <a:r>
              <a:rPr lang="en-US" dirty="0" smtClean="0"/>
              <a:t>The </a:t>
            </a:r>
            <a:r>
              <a:rPr lang="en-US" dirty="0"/>
              <a:t>above operators can be used to compare numerical data as well as non-numeric data such as text(string).  In making strings comparison, there are certain rules to follows: Upper case letters are less than lowercase letters, “A”&lt;”B”&lt;”C”&lt;”D”…….&lt;”Z” and number are less than letters.</a:t>
            </a:r>
          </a:p>
        </p:txBody>
      </p:sp>
    </p:spTree>
    <p:extLst>
      <p:ext uri="{BB962C8B-B14F-4D97-AF65-F5344CB8AC3E}">
        <p14:creationId xmlns:p14="http://schemas.microsoft.com/office/powerpoint/2010/main" val="19540008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05346" y="1044575"/>
            <a:ext cx="7904018" cy="1470025"/>
          </a:xfrm>
        </p:spPr>
        <p:txBody>
          <a:bodyPr/>
          <a:lstStyle/>
          <a:p>
            <a:r>
              <a:rPr lang="en-US" dirty="0" smtClean="0"/>
              <a:t>UNIT 4</a:t>
            </a:r>
            <a:endParaRPr lang="en-US" dirty="0"/>
          </a:p>
        </p:txBody>
      </p:sp>
      <p:sp>
        <p:nvSpPr>
          <p:cNvPr id="3" name="Subtitle 2"/>
          <p:cNvSpPr>
            <a:spLocks noGrp="1"/>
          </p:cNvSpPr>
          <p:nvPr>
            <p:ph type="subTitle" idx="1"/>
          </p:nvPr>
        </p:nvSpPr>
        <p:spPr>
          <a:xfrm>
            <a:off x="2133600" y="5077691"/>
            <a:ext cx="6400800" cy="1752600"/>
          </a:xfrm>
        </p:spPr>
        <p:txBody>
          <a:bodyPr/>
          <a:lstStyle/>
          <a:p>
            <a:r>
              <a:rPr lang="en-US" dirty="0" smtClean="0">
                <a:solidFill>
                  <a:schemeClr val="tx1"/>
                </a:solidFill>
              </a:rPr>
              <a:t>Lesson 14</a:t>
            </a:r>
          </a:p>
          <a:p>
            <a:r>
              <a:rPr lang="en-US" dirty="0" smtClean="0">
                <a:solidFill>
                  <a:schemeClr val="tx1"/>
                </a:solidFill>
              </a:rPr>
              <a:t>Select Case Statement</a:t>
            </a:r>
            <a:endParaRPr lang="en-US" dirty="0">
              <a:solidFill>
                <a:schemeClr val="tx1"/>
              </a:solidFill>
            </a:endParaRPr>
          </a:p>
        </p:txBody>
      </p:sp>
      <p:pic>
        <p:nvPicPr>
          <p:cNvPr id="4098" name="Picture 2" descr="http://www.vb6.us/files/VBPrograms/Structure/image0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2209800"/>
            <a:ext cx="4419600" cy="2676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4619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066801"/>
            <a:ext cx="7904018" cy="1143000"/>
          </a:xfrm>
        </p:spPr>
        <p:txBody>
          <a:bodyPr/>
          <a:lstStyle/>
          <a:p>
            <a:r>
              <a:rPr lang="en-US" dirty="0"/>
              <a:t>Select Case </a:t>
            </a:r>
            <a:r>
              <a:rPr lang="en-US" dirty="0" smtClean="0"/>
              <a:t>Control Structure</a:t>
            </a:r>
            <a:endParaRPr lang="en-US" dirty="0"/>
          </a:p>
        </p:txBody>
      </p:sp>
      <p:sp>
        <p:nvSpPr>
          <p:cNvPr id="3" name="Subtitle 2"/>
          <p:cNvSpPr>
            <a:spLocks noGrp="1"/>
          </p:cNvSpPr>
          <p:nvPr>
            <p:ph type="subTitle" idx="1"/>
          </p:nvPr>
        </p:nvSpPr>
        <p:spPr>
          <a:xfrm>
            <a:off x="1219200" y="2133600"/>
            <a:ext cx="7924800" cy="4724400"/>
          </a:xfrm>
        </p:spPr>
        <p:txBody>
          <a:bodyPr>
            <a:normAutofit fontScale="85000" lnSpcReduction="1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Select Case control structure is slightly different from the If….then…Else control structure.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difference is that the Select Case control structure basically only makes decision on one expression or dimension.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On </a:t>
            </a:r>
            <a:r>
              <a:rPr lang="en-US" dirty="0">
                <a:solidFill>
                  <a:schemeClr val="tx1"/>
                </a:solidFill>
                <a:latin typeface="Times New Roman" panose="02020603050405020304" pitchFamily="18" charset="0"/>
                <a:cs typeface="Times New Roman" panose="02020603050405020304" pitchFamily="18" charset="0"/>
              </a:rPr>
              <a:t>the other hand, the If…Then…Else statement may evaluate only one expression, each If statement may also compute entirely different dimensions.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Select </a:t>
            </a:r>
            <a:r>
              <a:rPr lang="en-US" dirty="0">
                <a:solidFill>
                  <a:schemeClr val="tx1"/>
                </a:solidFill>
                <a:latin typeface="Times New Roman" panose="02020603050405020304" pitchFamily="18" charset="0"/>
                <a:cs typeface="Times New Roman" panose="02020603050405020304" pitchFamily="18" charset="0"/>
              </a:rPr>
              <a:t>Case is preferred when there exist multiple conditions as using If…Then..</a:t>
            </a:r>
            <a:r>
              <a:rPr lang="en-US" dirty="0" err="1">
                <a:solidFill>
                  <a:schemeClr val="tx1"/>
                </a:solidFill>
                <a:latin typeface="Times New Roman" panose="02020603050405020304" pitchFamily="18" charset="0"/>
                <a:cs typeface="Times New Roman" panose="02020603050405020304" pitchFamily="18" charset="0"/>
              </a:rPr>
              <a:t>ElseIf</a:t>
            </a:r>
            <a:r>
              <a:rPr lang="en-US" dirty="0">
                <a:solidFill>
                  <a:schemeClr val="tx1"/>
                </a:solidFill>
                <a:latin typeface="Times New Roman" panose="02020603050405020304" pitchFamily="18" charset="0"/>
                <a:cs typeface="Times New Roman" panose="02020603050405020304" pitchFamily="18" charset="0"/>
              </a:rPr>
              <a:t> statements will become too complicated.</a:t>
            </a:r>
          </a:p>
        </p:txBody>
      </p:sp>
    </p:spTree>
    <p:extLst>
      <p:ext uri="{BB962C8B-B14F-4D97-AF65-F5344CB8AC3E}">
        <p14:creationId xmlns:p14="http://schemas.microsoft.com/office/powerpoint/2010/main" val="936311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524001"/>
            <a:ext cx="7904018" cy="685800"/>
          </a:xfrm>
        </p:spPr>
        <p:txBody>
          <a:bodyPr>
            <a:normAutofit/>
          </a:bodyPr>
          <a:lstStyle/>
          <a:p>
            <a:r>
              <a:rPr lang="en-US" sz="3600" b="1" dirty="0">
                <a:latin typeface="Times New Roman" panose="02020603050405020304" pitchFamily="18" charset="0"/>
                <a:cs typeface="Times New Roman" panose="02020603050405020304" pitchFamily="18" charset="0"/>
              </a:rPr>
              <a:t>The Select Case…End Select </a:t>
            </a:r>
            <a:r>
              <a:rPr lang="en-US" sz="3600" b="1" dirty="0" smtClean="0">
                <a:latin typeface="Times New Roman" panose="02020603050405020304" pitchFamily="18" charset="0"/>
                <a:cs typeface="Times New Roman" panose="02020603050405020304" pitchFamily="18" charset="0"/>
              </a:rPr>
              <a:t>Structure</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362200"/>
            <a:ext cx="7924800" cy="4495800"/>
          </a:xfrm>
        </p:spPr>
        <p:txBody>
          <a:bodyPr>
            <a:normAutofit fontScale="775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structure of the Select Case control structure in is as follows:</a:t>
            </a:r>
          </a:p>
          <a:p>
            <a:pPr algn="l" fontAlgn="base"/>
            <a:r>
              <a:rPr lang="en-US" dirty="0">
                <a:solidFill>
                  <a:schemeClr val="tx1"/>
                </a:solidFill>
                <a:latin typeface="Times New Roman" panose="02020603050405020304" pitchFamily="18" charset="0"/>
                <a:cs typeface="Times New Roman" panose="02020603050405020304" pitchFamily="18" charset="0"/>
              </a:rPr>
              <a:t>Select Case test expression</a:t>
            </a:r>
          </a:p>
          <a:p>
            <a:pPr algn="l" fontAlgn="base"/>
            <a:r>
              <a:rPr lang="en-US" dirty="0">
                <a:solidFill>
                  <a:schemeClr val="tx1"/>
                </a:solidFill>
                <a:latin typeface="Times New Roman" panose="02020603050405020304" pitchFamily="18" charset="0"/>
                <a:cs typeface="Times New Roman" panose="02020603050405020304" pitchFamily="18" charset="0"/>
              </a:rPr>
              <a:t>Case expression list 1</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2013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Case expression list 2</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2013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Case expression list 3</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Case Else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2013 Statements</a:t>
            </a:r>
          </a:p>
          <a:p>
            <a:pPr algn="l" fontAlgn="base"/>
            <a:r>
              <a:rPr lang="en-US" dirty="0">
                <a:solidFill>
                  <a:schemeClr val="tx1"/>
                </a:solidFill>
                <a:latin typeface="Times New Roman" panose="02020603050405020304" pitchFamily="18" charset="0"/>
                <a:cs typeface="Times New Roman" panose="02020603050405020304" pitchFamily="18" charset="0"/>
              </a:rPr>
              <a:t>End Select</a:t>
            </a:r>
          </a:p>
        </p:txBody>
      </p:sp>
    </p:spTree>
    <p:extLst>
      <p:ext uri="{BB962C8B-B14F-4D97-AF65-F5344CB8AC3E}">
        <p14:creationId xmlns:p14="http://schemas.microsoft.com/office/powerpoint/2010/main" val="40462407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05346" y="1143000"/>
            <a:ext cx="7904018" cy="685800"/>
          </a:xfrm>
        </p:spPr>
        <p:txBody>
          <a:bodyPr>
            <a:normAutofit fontScale="90000"/>
          </a:bodyPr>
          <a:lstStyle/>
          <a:p>
            <a:r>
              <a:rPr lang="en-US" b="1" dirty="0"/>
              <a:t>The usage of Select Case </a:t>
            </a:r>
            <a:r>
              <a:rPr lang="en-US" b="1" dirty="0" smtClean="0"/>
              <a:t>examples</a:t>
            </a:r>
            <a:endParaRPr lang="en-US" dirty="0"/>
          </a:p>
        </p:txBody>
      </p:sp>
      <p:sp>
        <p:nvSpPr>
          <p:cNvPr id="3" name="Subtitle 2"/>
          <p:cNvSpPr>
            <a:spLocks noGrp="1"/>
          </p:cNvSpPr>
          <p:nvPr>
            <p:ph type="subTitle" idx="1"/>
          </p:nvPr>
        </p:nvSpPr>
        <p:spPr>
          <a:xfrm>
            <a:off x="1219200" y="1905000"/>
            <a:ext cx="7924800" cy="4953000"/>
          </a:xfrm>
        </p:spPr>
        <p:txBody>
          <a:bodyPr>
            <a:normAutofit fontScale="700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Example:</a:t>
            </a:r>
            <a:r>
              <a:rPr lang="en-US" dirty="0">
                <a:solidFill>
                  <a:schemeClr val="tx1"/>
                </a:solidFill>
                <a:latin typeface="Times New Roman" panose="02020603050405020304" pitchFamily="18" charset="0"/>
                <a:cs typeface="Times New Roman" panose="02020603050405020304" pitchFamily="18" charset="0"/>
              </a:rPr>
              <a:t> Examination </a:t>
            </a:r>
            <a:r>
              <a:rPr lang="en-US" dirty="0" smtClean="0">
                <a:solidFill>
                  <a:schemeClr val="tx1"/>
                </a:solidFill>
                <a:latin typeface="Times New Roman" panose="02020603050405020304" pitchFamily="18" charset="0"/>
                <a:cs typeface="Times New Roman" panose="02020603050405020304" pitchFamily="18" charset="0"/>
              </a:rPr>
              <a:t>Grades</a:t>
            </a:r>
          </a:p>
          <a:p>
            <a:pPr algn="l"/>
            <a:endParaRPr lang="en-US" b="1" dirty="0" smtClean="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a:t>
            </a:r>
            <a:r>
              <a:rPr lang="en-US" b="1" dirty="0" err="1">
                <a:solidFill>
                  <a:schemeClr val="tx1"/>
                </a:solidFill>
                <a:latin typeface="Times New Roman" panose="02020603050405020304" pitchFamily="18" charset="0"/>
                <a:cs typeface="Times New Roman" panose="02020603050405020304" pitchFamily="18" charset="0"/>
              </a:rPr>
              <a:t>Compute_Click</a:t>
            </a:r>
            <a:r>
              <a:rPr lang="en-US" b="1"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Dim </a:t>
            </a:r>
            <a:r>
              <a:rPr lang="en-US" b="1" dirty="0" err="1" smtClean="0">
                <a:solidFill>
                  <a:schemeClr val="tx1"/>
                </a:solidFill>
                <a:latin typeface="Times New Roman" panose="02020603050405020304" pitchFamily="18" charset="0"/>
                <a:cs typeface="Times New Roman" panose="02020603050405020304" pitchFamily="18" charset="0"/>
              </a:rPr>
              <a:t>strGrade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a:t>
            </a:r>
            <a:r>
              <a:rPr lang="en-US" b="1" dirty="0" smtClean="0">
                <a:solidFill>
                  <a:schemeClr val="tx1"/>
                </a:solidFill>
                <a:latin typeface="Times New Roman" panose="02020603050405020304" pitchFamily="18" charset="0"/>
                <a:cs typeface="Times New Roman" panose="02020603050405020304" pitchFamily="18" charset="0"/>
              </a:rPr>
              <a:t>String</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strGrade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txtgrade.Text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Select Case </a:t>
            </a:r>
            <a:r>
              <a:rPr lang="en-US" b="1" dirty="0" err="1" smtClean="0">
                <a:solidFill>
                  <a:schemeClr val="tx1"/>
                </a:solidFill>
                <a:latin typeface="Times New Roman" panose="02020603050405020304" pitchFamily="18" charset="0"/>
                <a:cs typeface="Times New Roman" panose="02020603050405020304" pitchFamily="18" charset="0"/>
              </a:rPr>
              <a:t>strGrade</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“A”</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=”High Distinction”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“A-”</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=”Distinction”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“B”</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=”Credit”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“C”</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=”Pass”</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Else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=”Fail”</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a:t>
            </a:r>
            <a:r>
              <a:rPr lang="en-US" b="1" dirty="0" smtClean="0">
                <a:solidFill>
                  <a:schemeClr val="tx1"/>
                </a:solidFill>
                <a:latin typeface="Times New Roman" panose="02020603050405020304" pitchFamily="18" charset="0"/>
                <a:cs typeface="Times New Roman" panose="02020603050405020304" pitchFamily="18" charset="0"/>
              </a:rPr>
              <a:t>Select</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5924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219200"/>
            <a:ext cx="7904018" cy="609600"/>
          </a:xfrm>
        </p:spPr>
        <p:txBody>
          <a:bodyPr>
            <a:normAutofit fontScale="90000"/>
          </a:bodyPr>
          <a:lstStyle/>
          <a:p>
            <a:r>
              <a:rPr lang="en-US" dirty="0" smtClean="0"/>
              <a:t>Example</a:t>
            </a:r>
            <a:endParaRPr lang="en-US" dirty="0"/>
          </a:p>
        </p:txBody>
      </p:sp>
      <p:sp>
        <p:nvSpPr>
          <p:cNvPr id="3" name="Subtitle 2"/>
          <p:cNvSpPr>
            <a:spLocks noGrp="1"/>
          </p:cNvSpPr>
          <p:nvPr>
            <p:ph type="subTitle" idx="1"/>
          </p:nvPr>
        </p:nvSpPr>
        <p:spPr>
          <a:xfrm>
            <a:off x="1219200" y="1905000"/>
            <a:ext cx="7924800" cy="4953000"/>
          </a:xfrm>
        </p:spPr>
        <p:txBody>
          <a:bodyPr>
            <a:normAutofit fontScale="625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In this example, you can use the keyword Is together with the comparison operators. </a:t>
            </a:r>
          </a:p>
          <a:p>
            <a:pPr algn="l"/>
            <a:r>
              <a:rPr lang="en-US" b="1" dirty="0">
                <a:solidFill>
                  <a:schemeClr val="tx1"/>
                </a:solidFill>
                <a:latin typeface="Times New Roman" panose="02020603050405020304" pitchFamily="18" charset="0"/>
                <a:cs typeface="Times New Roman" panose="02020603050405020304" pitchFamily="18" charset="0"/>
              </a:rPr>
              <a:t>Private 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dblMark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a:t>
            </a:r>
            <a:r>
              <a:rPr lang="en-US" b="1" dirty="0" smtClean="0">
                <a:solidFill>
                  <a:schemeClr val="tx1"/>
                </a:solidFill>
                <a:latin typeface="Times New Roman" panose="02020603050405020304" pitchFamily="18" charset="0"/>
                <a:cs typeface="Times New Roman" panose="02020603050405020304" pitchFamily="18" charset="0"/>
              </a:rPr>
              <a:t>Double</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txtMrk.Text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Select Case </a:t>
            </a:r>
            <a:r>
              <a:rPr lang="en-US" b="1" dirty="0" err="1" smtClean="0">
                <a:solidFill>
                  <a:schemeClr val="tx1"/>
                </a:solidFill>
                <a:latin typeface="Times New Roman" panose="02020603050405020304" pitchFamily="18" charset="0"/>
                <a:cs typeface="Times New Roman" panose="02020603050405020304" pitchFamily="18" charset="0"/>
              </a:rPr>
              <a:t>strMark</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’Examination Marks</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Is &gt;= 85</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“Excellence”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Is &gt;= 70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“Good”</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Is &gt;= 60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“Above Average”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Is &gt;= 50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“Average”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Case Else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“Need to work harder”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Select</a:t>
            </a:r>
          </a:p>
          <a:p>
            <a:pPr algn="l"/>
            <a:r>
              <a:rPr lang="en-US" b="1" dirty="0">
                <a:solidFill>
                  <a:schemeClr val="tx1"/>
                </a:solidFill>
                <a:latin typeface="Times New Roman" panose="02020603050405020304" pitchFamily="18" charset="0"/>
                <a:cs typeface="Times New Roman" panose="02020603050405020304" pitchFamily="18" charset="0"/>
              </a:rPr>
              <a:t>End Sub</a:t>
            </a:r>
          </a:p>
          <a:p>
            <a:endParaRPr lang="en-US" dirty="0"/>
          </a:p>
        </p:txBody>
      </p:sp>
    </p:spTree>
    <p:extLst>
      <p:ext uri="{BB962C8B-B14F-4D97-AF65-F5344CB8AC3E}">
        <p14:creationId xmlns:p14="http://schemas.microsoft.com/office/powerpoint/2010/main" val="13583969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914400"/>
          </a:xfrm>
        </p:spPr>
        <p:txBody>
          <a:bodyPr/>
          <a:lstStyle/>
          <a:p>
            <a:r>
              <a:rPr lang="en-US" dirty="0" smtClean="0"/>
              <a:t>Example </a:t>
            </a:r>
            <a:endParaRPr lang="en-US" dirty="0"/>
          </a:p>
        </p:txBody>
      </p:sp>
      <p:sp>
        <p:nvSpPr>
          <p:cNvPr id="3" name="Subtitle 2"/>
          <p:cNvSpPr>
            <a:spLocks noGrp="1"/>
          </p:cNvSpPr>
          <p:nvPr>
            <p:ph type="subTitle" idx="1"/>
          </p:nvPr>
        </p:nvSpPr>
        <p:spPr>
          <a:xfrm>
            <a:off x="1295400" y="1981200"/>
            <a:ext cx="7848600" cy="4876800"/>
          </a:xfrm>
        </p:spPr>
        <p:txBody>
          <a:bodyPr>
            <a:normAutofit fontScale="47500" lnSpcReduction="20000"/>
          </a:bodyPr>
          <a:lstStyle/>
          <a:p>
            <a:pPr fontAlgn="base"/>
            <a:r>
              <a:rPr lang="en-US" sz="3400" dirty="0" smtClean="0">
                <a:solidFill>
                  <a:schemeClr val="tx1"/>
                </a:solidFill>
                <a:latin typeface="Times New Roman" panose="02020603050405020304" pitchFamily="18" charset="0"/>
                <a:cs typeface="Times New Roman" panose="02020603050405020304" pitchFamily="18" charset="0"/>
              </a:rPr>
              <a:t>Rewritten </a:t>
            </a:r>
            <a:r>
              <a:rPr lang="en-US" sz="3400" dirty="0">
                <a:solidFill>
                  <a:schemeClr val="tx1"/>
                </a:solidFill>
                <a:latin typeface="Times New Roman" panose="02020603050405020304" pitchFamily="18" charset="0"/>
                <a:cs typeface="Times New Roman" panose="02020603050405020304" pitchFamily="18" charset="0"/>
              </a:rPr>
              <a:t>as follows:</a:t>
            </a:r>
          </a:p>
          <a:p>
            <a:pPr algn="l"/>
            <a:r>
              <a:rPr lang="en-US" sz="3400" b="1" dirty="0">
                <a:solidFill>
                  <a:schemeClr val="tx1"/>
                </a:solidFill>
                <a:latin typeface="Times New Roman" panose="02020603050405020304" pitchFamily="18" charset="0"/>
                <a:cs typeface="Times New Roman" panose="02020603050405020304" pitchFamily="18" charset="0"/>
              </a:rPr>
              <a:t>Private Sub Button1_Click(</a:t>
            </a:r>
            <a:r>
              <a:rPr lang="en-US" sz="3400" b="1" dirty="0" err="1">
                <a:solidFill>
                  <a:schemeClr val="tx1"/>
                </a:solidFill>
                <a:latin typeface="Times New Roman" panose="02020603050405020304" pitchFamily="18" charset="0"/>
                <a:cs typeface="Times New Roman" panose="02020603050405020304" pitchFamily="18" charset="0"/>
              </a:rPr>
              <a:t>ByVal</a:t>
            </a:r>
            <a:r>
              <a:rPr lang="en-US" sz="3400" b="1" dirty="0">
                <a:solidFill>
                  <a:schemeClr val="tx1"/>
                </a:solidFill>
                <a:latin typeface="Times New Roman" panose="02020603050405020304" pitchFamily="18" charset="0"/>
                <a:cs typeface="Times New Roman" panose="02020603050405020304" pitchFamily="18" charset="0"/>
              </a:rPr>
              <a:t> sender As </a:t>
            </a:r>
            <a:r>
              <a:rPr lang="en-US" sz="3400" b="1" dirty="0" err="1">
                <a:solidFill>
                  <a:schemeClr val="tx1"/>
                </a:solidFill>
                <a:latin typeface="Times New Roman" panose="02020603050405020304" pitchFamily="18" charset="0"/>
                <a:cs typeface="Times New Roman" panose="02020603050405020304" pitchFamily="18" charset="0"/>
              </a:rPr>
              <a:t>System.Object</a:t>
            </a: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ByVal</a:t>
            </a:r>
            <a:r>
              <a:rPr lang="en-US" sz="3400" b="1" dirty="0">
                <a:solidFill>
                  <a:schemeClr val="tx1"/>
                </a:solidFill>
                <a:latin typeface="Times New Roman" panose="02020603050405020304" pitchFamily="18" charset="0"/>
                <a:cs typeface="Times New Roman" panose="02020603050405020304" pitchFamily="18" charset="0"/>
              </a:rPr>
              <a:t> e As </a:t>
            </a:r>
            <a:r>
              <a:rPr lang="en-US" sz="3400" b="1" dirty="0" err="1">
                <a:solidFill>
                  <a:schemeClr val="tx1"/>
                </a:solidFill>
                <a:latin typeface="Times New Roman" panose="02020603050405020304" pitchFamily="18" charset="0"/>
                <a:cs typeface="Times New Roman" panose="02020603050405020304" pitchFamily="18" charset="0"/>
              </a:rPr>
              <a:t>System.EventArgs</a:t>
            </a:r>
            <a:r>
              <a:rPr lang="en-US" sz="3400" b="1" dirty="0">
                <a:solidFill>
                  <a:schemeClr val="tx1"/>
                </a:solidFill>
                <a:latin typeface="Times New Roman" panose="02020603050405020304" pitchFamily="18" charset="0"/>
                <a:cs typeface="Times New Roman" panose="02020603050405020304" pitchFamily="18" charset="0"/>
              </a:rPr>
              <a:t>) Handles Button1.Click</a:t>
            </a:r>
          </a:p>
          <a:p>
            <a:pPr algn="l"/>
            <a:r>
              <a:rPr lang="en-US" sz="3400" b="1" dirty="0">
                <a:solidFill>
                  <a:schemeClr val="tx1"/>
                </a:solidFill>
                <a:latin typeface="Times New Roman" panose="02020603050405020304" pitchFamily="18" charset="0"/>
                <a:cs typeface="Times New Roman" panose="02020603050405020304" pitchFamily="18" charset="0"/>
              </a:rPr>
              <a:t>      Dim </a:t>
            </a:r>
            <a:r>
              <a:rPr lang="en-US" sz="3400" b="1" dirty="0" err="1" smtClean="0">
                <a:solidFill>
                  <a:schemeClr val="tx1"/>
                </a:solidFill>
                <a:latin typeface="Times New Roman" panose="02020603050405020304" pitchFamily="18" charset="0"/>
                <a:cs typeface="Times New Roman" panose="02020603050405020304" pitchFamily="18" charset="0"/>
              </a:rPr>
              <a:t>dblMark</a:t>
            </a:r>
            <a:r>
              <a:rPr lang="en-US" sz="3400" b="1" dirty="0" smtClean="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As </a:t>
            </a:r>
            <a:r>
              <a:rPr lang="en-US" sz="3400" b="1" dirty="0" smtClean="0">
                <a:solidFill>
                  <a:schemeClr val="tx1"/>
                </a:solidFill>
                <a:latin typeface="Times New Roman" panose="02020603050405020304" pitchFamily="18" charset="0"/>
                <a:cs typeface="Times New Roman" panose="02020603050405020304" pitchFamily="18" charset="0"/>
              </a:rPr>
              <a:t>Double</a:t>
            </a:r>
            <a:r>
              <a:rPr lang="en-US" sz="3400" b="1" dirty="0">
                <a:solidFill>
                  <a:schemeClr val="tx1"/>
                </a:solidFill>
                <a:latin typeface="Times New Roman" panose="02020603050405020304" pitchFamily="18" charset="0"/>
                <a:cs typeface="Times New Roman" panose="02020603050405020304" pitchFamily="18" charset="0"/>
              </a:rPr>
              <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smtClean="0">
                <a:solidFill>
                  <a:schemeClr val="tx1"/>
                </a:solidFill>
                <a:latin typeface="Times New Roman" panose="02020603050405020304" pitchFamily="18" charset="0"/>
                <a:cs typeface="Times New Roman" panose="02020603050405020304" pitchFamily="18" charset="0"/>
              </a:rPr>
              <a:t>dblMark</a:t>
            </a:r>
            <a:r>
              <a:rPr lang="en-US" sz="3400" b="1" dirty="0" smtClean="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smtClean="0">
                <a:solidFill>
                  <a:schemeClr val="tx1"/>
                </a:solidFill>
                <a:latin typeface="Times New Roman" panose="02020603050405020304" pitchFamily="18" charset="0"/>
                <a:cs typeface="Times New Roman" panose="02020603050405020304" pitchFamily="18" charset="0"/>
              </a:rPr>
              <a:t>txtInput</a:t>
            </a:r>
            <a:r>
              <a:rPr lang="en-US" sz="3400" b="1" dirty="0" err="1" smtClean="0">
                <a:solidFill>
                  <a:schemeClr val="tx1"/>
                </a:solidFill>
                <a:latin typeface="Times New Roman" panose="02020603050405020304" pitchFamily="18" charset="0"/>
                <a:cs typeface="Times New Roman" panose="02020603050405020304" pitchFamily="18" charset="0"/>
              </a:rPr>
              <a:t>.Text</a:t>
            </a:r>
            <a:r>
              <a:rPr lang="en-US" sz="3400" b="1" dirty="0">
                <a:solidFill>
                  <a:schemeClr val="tx1"/>
                </a:solidFill>
                <a:latin typeface="Times New Roman" panose="02020603050405020304" pitchFamily="18" charset="0"/>
                <a:cs typeface="Times New Roman" panose="02020603050405020304" pitchFamily="18" charset="0"/>
              </a:rPr>
              <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Select Case </a:t>
            </a:r>
            <a:r>
              <a:rPr lang="en-US" sz="3400" b="1" dirty="0" err="1" smtClean="0">
                <a:solidFill>
                  <a:schemeClr val="tx1"/>
                </a:solidFill>
                <a:latin typeface="Times New Roman" panose="02020603050405020304" pitchFamily="18" charset="0"/>
                <a:cs typeface="Times New Roman" panose="02020603050405020304" pitchFamily="18" charset="0"/>
              </a:rPr>
              <a:t>dblMark</a:t>
            </a:r>
            <a:r>
              <a:rPr lang="en-US" sz="3400" b="1" dirty="0" smtClean="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‘Examination Marks</a:t>
            </a:r>
          </a:p>
          <a:p>
            <a:pPr algn="l"/>
            <a:r>
              <a:rPr lang="en-US" sz="3400" b="1" dirty="0">
                <a:solidFill>
                  <a:schemeClr val="tx1"/>
                </a:solidFill>
                <a:latin typeface="Times New Roman" panose="02020603050405020304" pitchFamily="18" charset="0"/>
                <a:cs typeface="Times New Roman" panose="02020603050405020304" pitchFamily="18" charset="0"/>
              </a:rPr>
              <a:t>           Case 0 to 49</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smtClean="0">
                <a:solidFill>
                  <a:schemeClr val="tx1"/>
                </a:solidFill>
                <a:latin typeface="Times New Roman" panose="02020603050405020304" pitchFamily="18" charset="0"/>
                <a:cs typeface="Times New Roman" panose="02020603050405020304" pitchFamily="18" charset="0"/>
              </a:rPr>
              <a:t>lblDisplay</a:t>
            </a:r>
            <a:r>
              <a:rPr lang="en-US" sz="3400" b="1" dirty="0" err="1" smtClean="0">
                <a:solidFill>
                  <a:schemeClr val="tx1"/>
                </a:solidFill>
                <a:latin typeface="Times New Roman" panose="02020603050405020304" pitchFamily="18" charset="0"/>
                <a:cs typeface="Times New Roman" panose="02020603050405020304" pitchFamily="18" charset="0"/>
              </a:rPr>
              <a:t>.Text</a:t>
            </a:r>
            <a:r>
              <a:rPr lang="en-US" sz="3400" b="1" dirty="0" smtClean="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 “Need to work harder”</a:t>
            </a:r>
          </a:p>
          <a:p>
            <a:pPr algn="l"/>
            <a:r>
              <a:rPr lang="en-US" sz="3400" b="1" dirty="0">
                <a:solidFill>
                  <a:schemeClr val="tx1"/>
                </a:solidFill>
                <a:latin typeface="Times New Roman" panose="02020603050405020304" pitchFamily="18" charset="0"/>
                <a:cs typeface="Times New Roman" panose="02020603050405020304" pitchFamily="18" charset="0"/>
              </a:rPr>
              <a:t>           Case 50 to 59</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lblDisplay.Text</a:t>
            </a: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 “Average” s</a:t>
            </a:r>
          </a:p>
          <a:p>
            <a:pPr algn="l"/>
            <a:r>
              <a:rPr lang="en-US" sz="3400" b="1" dirty="0">
                <a:solidFill>
                  <a:schemeClr val="tx1"/>
                </a:solidFill>
                <a:latin typeface="Times New Roman" panose="02020603050405020304" pitchFamily="18" charset="0"/>
                <a:cs typeface="Times New Roman" panose="02020603050405020304" pitchFamily="18" charset="0"/>
              </a:rPr>
              <a:t>           Case 60 to 69</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lblDisplay.Text</a:t>
            </a:r>
            <a:r>
              <a:rPr lang="en-US" sz="3400" b="1" dirty="0">
                <a:solidFill>
                  <a:schemeClr val="tx1"/>
                </a:solidFill>
                <a:latin typeface="Times New Roman" panose="02020603050405020304" pitchFamily="18" charset="0"/>
                <a:cs typeface="Times New Roman" panose="02020603050405020304" pitchFamily="18" charset="0"/>
              </a:rPr>
              <a:t>= “Above Average”</a:t>
            </a:r>
          </a:p>
          <a:p>
            <a:pPr algn="l"/>
            <a:r>
              <a:rPr lang="en-US" sz="3400" b="1" dirty="0">
                <a:solidFill>
                  <a:schemeClr val="tx1"/>
                </a:solidFill>
                <a:latin typeface="Times New Roman" panose="02020603050405020304" pitchFamily="18" charset="0"/>
                <a:cs typeface="Times New Roman" panose="02020603050405020304" pitchFamily="18" charset="0"/>
              </a:rPr>
              <a:t>           Case 70 to 84</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lblDisplay.Text</a:t>
            </a: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a:solidFill>
                  <a:schemeClr val="tx1"/>
                </a:solidFill>
                <a:latin typeface="Times New Roman" panose="02020603050405020304" pitchFamily="18" charset="0"/>
                <a:cs typeface="Times New Roman" panose="02020603050405020304" pitchFamily="18" charset="0"/>
              </a:rPr>
              <a:t>= “Good”</a:t>
            </a:r>
          </a:p>
          <a:p>
            <a:pPr algn="l"/>
            <a:r>
              <a:rPr lang="en-US" sz="3400" b="1" dirty="0">
                <a:solidFill>
                  <a:schemeClr val="tx1"/>
                </a:solidFill>
                <a:latin typeface="Times New Roman" panose="02020603050405020304" pitchFamily="18" charset="0"/>
                <a:cs typeface="Times New Roman" panose="02020603050405020304" pitchFamily="18" charset="0"/>
              </a:rPr>
              <a:t>           Case 85 to 100</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lblDisplay.Text</a:t>
            </a:r>
            <a:r>
              <a:rPr lang="en-US" sz="3400" b="1" dirty="0">
                <a:solidFill>
                  <a:schemeClr val="tx1"/>
                </a:solidFill>
                <a:latin typeface="Times New Roman" panose="02020603050405020304" pitchFamily="18" charset="0"/>
                <a:cs typeface="Times New Roman" panose="02020603050405020304" pitchFamily="18" charset="0"/>
              </a:rPr>
              <a:t>= “Excellence”</a:t>
            </a:r>
          </a:p>
          <a:p>
            <a:pPr algn="l"/>
            <a:r>
              <a:rPr lang="en-US" sz="3400" b="1" dirty="0">
                <a:solidFill>
                  <a:schemeClr val="tx1"/>
                </a:solidFill>
                <a:latin typeface="Times New Roman" panose="02020603050405020304" pitchFamily="18" charset="0"/>
                <a:cs typeface="Times New Roman" panose="02020603050405020304" pitchFamily="18" charset="0"/>
              </a:rPr>
              <a:t>           Case Else</a:t>
            </a:r>
            <a:br>
              <a:rPr lang="en-US" sz="3400" b="1" dirty="0">
                <a:solidFill>
                  <a:schemeClr val="tx1"/>
                </a:solidFill>
                <a:latin typeface="Times New Roman" panose="02020603050405020304" pitchFamily="18" charset="0"/>
                <a:cs typeface="Times New Roman" panose="02020603050405020304" pitchFamily="18" charset="0"/>
              </a:rPr>
            </a:br>
            <a:r>
              <a:rPr lang="en-US" sz="3400" b="1" dirty="0">
                <a:solidFill>
                  <a:schemeClr val="tx1"/>
                </a:solidFill>
                <a:latin typeface="Times New Roman" panose="02020603050405020304" pitchFamily="18" charset="0"/>
                <a:cs typeface="Times New Roman" panose="02020603050405020304" pitchFamily="18" charset="0"/>
              </a:rPr>
              <a:t>                   </a:t>
            </a:r>
            <a:r>
              <a:rPr lang="en-US" sz="3400" b="1" dirty="0" err="1">
                <a:solidFill>
                  <a:schemeClr val="tx1"/>
                </a:solidFill>
                <a:latin typeface="Times New Roman" panose="02020603050405020304" pitchFamily="18" charset="0"/>
                <a:cs typeface="Times New Roman" panose="02020603050405020304" pitchFamily="18" charset="0"/>
              </a:rPr>
              <a:t>lblDisplay.Text</a:t>
            </a:r>
            <a:r>
              <a:rPr lang="en-US" sz="3400" b="1" dirty="0">
                <a:solidFill>
                  <a:schemeClr val="tx1"/>
                </a:solidFill>
                <a:latin typeface="Times New Roman" panose="02020603050405020304" pitchFamily="18" charset="0"/>
                <a:cs typeface="Times New Roman" panose="02020603050405020304" pitchFamily="18" charset="0"/>
              </a:rPr>
              <a:t>= “Wrong entry, please reenter the mark”</a:t>
            </a:r>
          </a:p>
          <a:p>
            <a:pPr algn="l"/>
            <a:r>
              <a:rPr lang="en-US" sz="3400" b="1" dirty="0">
                <a:solidFill>
                  <a:schemeClr val="tx1"/>
                </a:solidFill>
                <a:latin typeface="Times New Roman" panose="02020603050405020304" pitchFamily="18" charset="0"/>
                <a:cs typeface="Times New Roman" panose="02020603050405020304" pitchFamily="18" charset="0"/>
              </a:rPr>
              <a:t>       End Select</a:t>
            </a:r>
          </a:p>
          <a:p>
            <a:pPr algn="l"/>
            <a:r>
              <a:rPr lang="en-US" sz="3400" b="1" dirty="0">
                <a:solidFill>
                  <a:schemeClr val="tx1"/>
                </a:solidFill>
                <a:latin typeface="Times New Roman" panose="02020603050405020304" pitchFamily="18" charset="0"/>
                <a:cs typeface="Times New Roman" panose="02020603050405020304" pitchFamily="18" charset="0"/>
              </a:rPr>
              <a:t>End Sub</a:t>
            </a:r>
          </a:p>
          <a:p>
            <a:pPr algn="l"/>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70713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239982" y="1219200"/>
            <a:ext cx="7904018" cy="609599"/>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Example</a:t>
            </a:r>
            <a:endParaRPr lang="en-US" dirty="0"/>
          </a:p>
        </p:txBody>
      </p:sp>
      <p:sp>
        <p:nvSpPr>
          <p:cNvPr id="3" name="Subtitle 2"/>
          <p:cNvSpPr>
            <a:spLocks noGrp="1"/>
          </p:cNvSpPr>
          <p:nvPr>
            <p:ph type="subTitle" idx="1"/>
          </p:nvPr>
        </p:nvSpPr>
        <p:spPr>
          <a:xfrm>
            <a:off x="1219200" y="1828801"/>
            <a:ext cx="7924800" cy="5001490"/>
          </a:xfrm>
        </p:spPr>
        <p:txBody>
          <a:bodyPr>
            <a:normAutofit fontScale="40000" lnSpcReduction="20000"/>
          </a:bodyPr>
          <a:lstStyle/>
          <a:p>
            <a:pPr algn="l" fontAlgn="base"/>
            <a:r>
              <a:rPr lang="en-US" sz="4000" dirty="0" smtClean="0">
                <a:solidFill>
                  <a:schemeClr val="tx1"/>
                </a:solidFill>
                <a:latin typeface="Times New Roman" panose="02020603050405020304" pitchFamily="18" charset="0"/>
                <a:cs typeface="Times New Roman" panose="02020603050405020304" pitchFamily="18" charset="0"/>
              </a:rPr>
              <a:t>Grades </a:t>
            </a:r>
            <a:r>
              <a:rPr lang="en-US" sz="4000" dirty="0">
                <a:solidFill>
                  <a:schemeClr val="tx1"/>
                </a:solidFill>
                <a:latin typeface="Times New Roman" panose="02020603050405020304" pitchFamily="18" charset="0"/>
                <a:cs typeface="Times New Roman" panose="02020603050405020304" pitchFamily="18" charset="0"/>
              </a:rPr>
              <a:t>in high school are usually presented with a single capital letter such as A, B, C, D or E. The grades can be computed as follow:</a:t>
            </a:r>
          </a:p>
          <a:p>
            <a:pPr algn="l"/>
            <a:r>
              <a:rPr lang="en-US" sz="4000" b="1" dirty="0">
                <a:solidFill>
                  <a:schemeClr val="tx1"/>
                </a:solidFill>
                <a:latin typeface="Times New Roman" panose="02020603050405020304" pitchFamily="18" charset="0"/>
                <a:cs typeface="Times New Roman" panose="02020603050405020304" pitchFamily="18" charset="0"/>
              </a:rPr>
              <a:t>Private Sub Button1_Click(</a:t>
            </a:r>
            <a:r>
              <a:rPr lang="en-US" sz="4000" b="1" dirty="0" err="1">
                <a:solidFill>
                  <a:schemeClr val="tx1"/>
                </a:solidFill>
                <a:latin typeface="Times New Roman" panose="02020603050405020304" pitchFamily="18" charset="0"/>
                <a:cs typeface="Times New Roman" panose="02020603050405020304" pitchFamily="18" charset="0"/>
              </a:rPr>
              <a:t>ByVal</a:t>
            </a:r>
            <a:r>
              <a:rPr lang="en-US" sz="4000" b="1" dirty="0">
                <a:solidFill>
                  <a:schemeClr val="tx1"/>
                </a:solidFill>
                <a:latin typeface="Times New Roman" panose="02020603050405020304" pitchFamily="18" charset="0"/>
                <a:cs typeface="Times New Roman" panose="02020603050405020304" pitchFamily="18" charset="0"/>
              </a:rPr>
              <a:t> sender As </a:t>
            </a:r>
            <a:r>
              <a:rPr lang="en-US" sz="4000" b="1" dirty="0" err="1">
                <a:solidFill>
                  <a:schemeClr val="tx1"/>
                </a:solidFill>
                <a:latin typeface="Times New Roman" panose="02020603050405020304" pitchFamily="18" charset="0"/>
                <a:cs typeface="Times New Roman" panose="02020603050405020304" pitchFamily="18" charset="0"/>
              </a:rPr>
              <a:t>System.Object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ByVal</a:t>
            </a:r>
            <a:r>
              <a:rPr lang="en-US" sz="4000" b="1" dirty="0">
                <a:solidFill>
                  <a:schemeClr val="tx1"/>
                </a:solidFill>
                <a:latin typeface="Times New Roman" panose="02020603050405020304" pitchFamily="18" charset="0"/>
                <a:cs typeface="Times New Roman" panose="02020603050405020304" pitchFamily="18" charset="0"/>
              </a:rPr>
              <a:t> e As </a:t>
            </a:r>
            <a:r>
              <a:rPr lang="en-US" sz="4000" b="1" dirty="0" err="1">
                <a:solidFill>
                  <a:schemeClr val="tx1"/>
                </a:solidFill>
                <a:latin typeface="Times New Roman" panose="02020603050405020304" pitchFamily="18" charset="0"/>
                <a:cs typeface="Times New Roman" panose="02020603050405020304" pitchFamily="18" charset="0"/>
              </a:rPr>
              <a:t>System.EventArgs</a:t>
            </a:r>
            <a:r>
              <a:rPr lang="en-US" sz="4000" b="1" dirty="0">
                <a:solidFill>
                  <a:schemeClr val="tx1"/>
                </a:solidFill>
                <a:latin typeface="Times New Roman" panose="02020603050405020304" pitchFamily="18" charset="0"/>
                <a:cs typeface="Times New Roman" panose="02020603050405020304" pitchFamily="18" charset="0"/>
              </a:rPr>
              <a:t>) Handles Button1.Click</a:t>
            </a:r>
          </a:p>
          <a:p>
            <a:pPr algn="l"/>
            <a:r>
              <a:rPr lang="en-US" sz="4000" b="1" dirty="0">
                <a:solidFill>
                  <a:schemeClr val="tx1"/>
                </a:solidFill>
                <a:latin typeface="Times New Roman" panose="02020603050405020304" pitchFamily="18" charset="0"/>
                <a:cs typeface="Times New Roman" panose="02020603050405020304" pitchFamily="18" charset="0"/>
              </a:rPr>
              <a:t>        Dim </a:t>
            </a:r>
            <a:r>
              <a:rPr lang="en-US" sz="4000" b="1" dirty="0" err="1" smtClean="0">
                <a:solidFill>
                  <a:schemeClr val="tx1"/>
                </a:solidFill>
                <a:latin typeface="Times New Roman" panose="02020603050405020304" pitchFamily="18" charset="0"/>
                <a:cs typeface="Times New Roman" panose="02020603050405020304" pitchFamily="18" charset="0"/>
              </a:rPr>
              <a:t>dblMark</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As </a:t>
            </a:r>
            <a:r>
              <a:rPr lang="en-US" sz="4000" b="1" dirty="0" smtClean="0">
                <a:solidFill>
                  <a:schemeClr val="tx1"/>
                </a:solidFill>
                <a:latin typeface="Times New Roman" panose="02020603050405020304" pitchFamily="18" charset="0"/>
                <a:cs typeface="Times New Roman" panose="02020603050405020304" pitchFamily="18" charset="0"/>
              </a:rPr>
              <a:t>Double</a:t>
            </a:r>
            <a:endParaRPr lang="en-US" sz="4000" b="1" dirty="0">
              <a:solidFill>
                <a:schemeClr val="tx1"/>
              </a:solidFill>
              <a:latin typeface="Times New Roman" panose="02020603050405020304" pitchFamily="18" charset="0"/>
              <a:cs typeface="Times New Roman" panose="02020603050405020304" pitchFamily="18" charset="0"/>
            </a:endParaRPr>
          </a:p>
          <a:p>
            <a:pPr algn="l"/>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dblMark</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txtInput</a:t>
            </a:r>
            <a:r>
              <a:rPr lang="en-US" sz="4000" b="1" dirty="0" err="1" smtClean="0">
                <a:solidFill>
                  <a:schemeClr val="tx1"/>
                </a:solidFill>
                <a:latin typeface="Times New Roman" panose="02020603050405020304" pitchFamily="18" charset="0"/>
                <a:cs typeface="Times New Roman" panose="02020603050405020304" pitchFamily="18" charset="0"/>
              </a:rPr>
              <a:t>.Text</a:t>
            </a:r>
            <a:endParaRPr lang="en-US" sz="4000" b="1" dirty="0">
              <a:solidFill>
                <a:schemeClr val="tx1"/>
              </a:solidFill>
              <a:latin typeface="Times New Roman" panose="02020603050405020304" pitchFamily="18" charset="0"/>
              <a:cs typeface="Times New Roman" panose="02020603050405020304" pitchFamily="18" charset="0"/>
            </a:endParaRPr>
          </a:p>
          <a:p>
            <a:pPr algn="l"/>
            <a:r>
              <a:rPr lang="en-US" sz="4000" b="1" dirty="0">
                <a:solidFill>
                  <a:schemeClr val="tx1"/>
                </a:solidFill>
                <a:latin typeface="Times New Roman" panose="02020603050405020304" pitchFamily="18" charset="0"/>
                <a:cs typeface="Times New Roman" panose="02020603050405020304" pitchFamily="18" charset="0"/>
              </a:rPr>
              <a:t>        Select Case </a:t>
            </a:r>
            <a:r>
              <a:rPr lang="en-US" sz="4000" b="1" dirty="0" err="1" smtClean="0">
                <a:solidFill>
                  <a:schemeClr val="tx1"/>
                </a:solidFill>
                <a:latin typeface="Times New Roman" panose="02020603050405020304" pitchFamily="18" charset="0"/>
                <a:cs typeface="Times New Roman" panose="02020603050405020304" pitchFamily="18" charset="0"/>
              </a:rPr>
              <a:t>dblMark</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‘Examination Marks</a:t>
            </a:r>
          </a:p>
          <a:p>
            <a:pPr algn="l"/>
            <a:r>
              <a:rPr lang="en-US" sz="4000" b="1" dirty="0">
                <a:solidFill>
                  <a:schemeClr val="tx1"/>
                </a:solidFill>
                <a:latin typeface="Times New Roman" panose="02020603050405020304" pitchFamily="18" charset="0"/>
                <a:cs typeface="Times New Roman" panose="02020603050405020304" pitchFamily="18" charset="0"/>
              </a:rPr>
              <a:t>            Case 0 To 49</a:t>
            </a:r>
            <a:br>
              <a:rPr lang="en-US" sz="4000" b="1" dirty="0">
                <a:solidFill>
                  <a:schemeClr val="tx1"/>
                </a:solidFill>
                <a:latin typeface="Times New Roman" panose="02020603050405020304" pitchFamily="18" charset="0"/>
                <a:cs typeface="Times New Roman" panose="02020603050405020304" pitchFamily="18" charset="0"/>
              </a:rPr>
            </a:b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smtClean="0">
                <a:solidFill>
                  <a:schemeClr val="tx1"/>
                </a:solidFill>
                <a:latin typeface="Times New Roman" panose="02020603050405020304" pitchFamily="18" charset="0"/>
                <a:cs typeface="Times New Roman" panose="02020603050405020304" pitchFamily="18" charset="0"/>
              </a:rPr>
              <a:t>lblDisplay.Text</a:t>
            </a:r>
            <a:r>
              <a:rPr lang="en-US" sz="4000" b="1" dirty="0" smtClean="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“E”</a:t>
            </a:r>
          </a:p>
          <a:p>
            <a:pPr algn="l"/>
            <a:r>
              <a:rPr lang="en-US" sz="4000" b="1" dirty="0">
                <a:solidFill>
                  <a:schemeClr val="tx1"/>
                </a:solidFill>
                <a:latin typeface="Times New Roman" panose="02020603050405020304" pitchFamily="18" charset="0"/>
                <a:cs typeface="Times New Roman" panose="02020603050405020304" pitchFamily="18" charset="0"/>
              </a:rPr>
              <a:t>            Case 50 To 59</a:t>
            </a:r>
          </a:p>
          <a:p>
            <a:pPr algn="l"/>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lblDisplay.Text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“D”</a:t>
            </a:r>
            <a:br>
              <a:rPr lang="en-US" sz="4000" b="1" dirty="0">
                <a:solidFill>
                  <a:schemeClr val="tx1"/>
                </a:solidFill>
                <a:latin typeface="Times New Roman" panose="02020603050405020304" pitchFamily="18" charset="0"/>
                <a:cs typeface="Times New Roman" panose="02020603050405020304" pitchFamily="18" charset="0"/>
              </a:rPr>
            </a:br>
            <a:r>
              <a:rPr lang="en-US" sz="4000" b="1" dirty="0">
                <a:solidFill>
                  <a:schemeClr val="tx1"/>
                </a:solidFill>
                <a:latin typeface="Times New Roman" panose="02020603050405020304" pitchFamily="18" charset="0"/>
                <a:cs typeface="Times New Roman" panose="02020603050405020304" pitchFamily="18" charset="0"/>
              </a:rPr>
              <a:t>            Case 60 To 69</a:t>
            </a:r>
          </a:p>
          <a:p>
            <a:pPr algn="l"/>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lblDisplay.Text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“C”</a:t>
            </a:r>
            <a:br>
              <a:rPr lang="en-US" sz="4000" b="1" dirty="0">
                <a:solidFill>
                  <a:schemeClr val="tx1"/>
                </a:solidFill>
                <a:latin typeface="Times New Roman" panose="02020603050405020304" pitchFamily="18" charset="0"/>
                <a:cs typeface="Times New Roman" panose="02020603050405020304" pitchFamily="18" charset="0"/>
              </a:rPr>
            </a:br>
            <a:r>
              <a:rPr lang="en-US" sz="4000" b="1" dirty="0">
                <a:solidFill>
                  <a:schemeClr val="tx1"/>
                </a:solidFill>
                <a:latin typeface="Times New Roman" panose="02020603050405020304" pitchFamily="18" charset="0"/>
                <a:cs typeface="Times New Roman" panose="02020603050405020304" pitchFamily="18" charset="0"/>
              </a:rPr>
              <a:t>            Case 70 To 79</a:t>
            </a:r>
          </a:p>
          <a:p>
            <a:pPr algn="l"/>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lblDisplay.Text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“B”</a:t>
            </a:r>
          </a:p>
          <a:p>
            <a:pPr algn="l"/>
            <a:r>
              <a:rPr lang="en-US" sz="4000" b="1" dirty="0">
                <a:solidFill>
                  <a:schemeClr val="tx1"/>
                </a:solidFill>
                <a:latin typeface="Times New Roman" panose="02020603050405020304" pitchFamily="18" charset="0"/>
                <a:cs typeface="Times New Roman" panose="02020603050405020304" pitchFamily="18" charset="0"/>
              </a:rPr>
              <a:t>            Case 80 To 100</a:t>
            </a:r>
            <a:br>
              <a:rPr lang="en-US" sz="4000" b="1" dirty="0">
                <a:solidFill>
                  <a:schemeClr val="tx1"/>
                </a:solidFill>
                <a:latin typeface="Times New Roman" panose="02020603050405020304" pitchFamily="18" charset="0"/>
                <a:cs typeface="Times New Roman" panose="02020603050405020304" pitchFamily="18" charset="0"/>
              </a:rPr>
            </a:b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lblDisplay.Text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“A”</a:t>
            </a:r>
          </a:p>
          <a:p>
            <a:pPr algn="l"/>
            <a:r>
              <a:rPr lang="en-US" sz="4000" b="1" dirty="0">
                <a:solidFill>
                  <a:schemeClr val="tx1"/>
                </a:solidFill>
                <a:latin typeface="Times New Roman" panose="02020603050405020304" pitchFamily="18" charset="0"/>
                <a:cs typeface="Times New Roman" panose="02020603050405020304" pitchFamily="18" charset="0"/>
              </a:rPr>
              <a:t>            Case Else</a:t>
            </a:r>
            <a:br>
              <a:rPr lang="en-US" sz="4000" b="1" dirty="0">
                <a:solidFill>
                  <a:schemeClr val="tx1"/>
                </a:solidFill>
                <a:latin typeface="Times New Roman" panose="02020603050405020304" pitchFamily="18" charset="0"/>
                <a:cs typeface="Times New Roman" panose="02020603050405020304" pitchFamily="18" charset="0"/>
              </a:rPr>
            </a:b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lblDisplay.Text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a:solidFill>
                  <a:schemeClr val="tx1"/>
                </a:solidFill>
                <a:latin typeface="Times New Roman" panose="02020603050405020304" pitchFamily="18" charset="0"/>
                <a:cs typeface="Times New Roman" panose="02020603050405020304" pitchFamily="18" charset="0"/>
              </a:rPr>
              <a:t>= “Error, please reenter the mark”</a:t>
            </a:r>
          </a:p>
          <a:p>
            <a:pPr algn="l"/>
            <a:r>
              <a:rPr lang="en-US" sz="4000" b="1" dirty="0">
                <a:solidFill>
                  <a:schemeClr val="tx1"/>
                </a:solidFill>
                <a:latin typeface="Times New Roman" panose="02020603050405020304" pitchFamily="18" charset="0"/>
                <a:cs typeface="Times New Roman" panose="02020603050405020304" pitchFamily="18" charset="0"/>
              </a:rPr>
              <a:t>         End Select</a:t>
            </a:r>
          </a:p>
          <a:p>
            <a:pPr algn="l"/>
            <a:r>
              <a:rPr lang="en-US" sz="4000" b="1" dirty="0">
                <a:solidFill>
                  <a:schemeClr val="tx1"/>
                </a:solidFill>
                <a:latin typeface="Times New Roman" panose="02020603050405020304" pitchFamily="18" charset="0"/>
                <a:cs typeface="Times New Roman" panose="02020603050405020304" pitchFamily="18" charset="0"/>
              </a:rPr>
              <a:t>End Sub</a:t>
            </a:r>
          </a:p>
          <a:p>
            <a:endParaRPr lang="en-US" dirty="0"/>
          </a:p>
        </p:txBody>
      </p:sp>
      <p:pic>
        <p:nvPicPr>
          <p:cNvPr id="5" name="Picture 4" descr="http://www.vbtutor.net/vb2010/vb2010_Image/vb2010_10.1.gif"/>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581400"/>
            <a:ext cx="2590800" cy="2542309"/>
          </a:xfrm>
          <a:prstGeom prst="rect">
            <a:avLst/>
          </a:prstGeom>
          <a:noFill/>
          <a:ln>
            <a:noFill/>
          </a:ln>
        </p:spPr>
      </p:pic>
    </p:spTree>
    <p:extLst>
      <p:ext uri="{BB962C8B-B14F-4D97-AF65-F5344CB8AC3E}">
        <p14:creationId xmlns:p14="http://schemas.microsoft.com/office/powerpoint/2010/main" val="30830549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309" y="1002001"/>
            <a:ext cx="8229600" cy="1143000"/>
          </a:xfrm>
        </p:spPr>
        <p:txBody>
          <a:bodyPr/>
          <a:lstStyle/>
          <a:p>
            <a:r>
              <a:rPr lang="en-US" dirty="0" smtClean="0"/>
              <a:t>Errors</a:t>
            </a:r>
            <a:endParaRPr lang="en-US" dirty="0"/>
          </a:p>
        </p:txBody>
      </p:sp>
      <p:sp>
        <p:nvSpPr>
          <p:cNvPr id="3" name="Content Placeholder 2"/>
          <p:cNvSpPr>
            <a:spLocks noGrp="1"/>
          </p:cNvSpPr>
          <p:nvPr>
            <p:ph idx="1"/>
          </p:nvPr>
        </p:nvSpPr>
        <p:spPr>
          <a:xfrm>
            <a:off x="1142999" y="2362200"/>
            <a:ext cx="7994073" cy="4506191"/>
          </a:xfrm>
        </p:spPr>
        <p:txBody>
          <a:bodyPr>
            <a:normAutofit fontScale="70000" lnSpcReduction="20000"/>
          </a:bodyPr>
          <a:lstStyle/>
          <a:p>
            <a:r>
              <a:rPr lang="en-US" dirty="0"/>
              <a:t> </a:t>
            </a:r>
            <a:r>
              <a:rPr lang="en-US" b="1" dirty="0" err="1"/>
              <a:t>Roundoff</a:t>
            </a:r>
            <a:r>
              <a:rPr lang="en-US" b="1" dirty="0"/>
              <a:t> Errors</a:t>
            </a:r>
            <a:endParaRPr lang="en-US" dirty="0"/>
          </a:p>
          <a:p>
            <a:pPr marL="0" indent="0">
              <a:buNone/>
            </a:pPr>
            <a:endParaRPr lang="en-US" dirty="0"/>
          </a:p>
          <a:p>
            <a:r>
              <a:rPr lang="en-US" dirty="0"/>
              <a:t>The condition of an If – Then statement should never make an equality comparison between floating points (numbers with decimals) because of the possibility of </a:t>
            </a:r>
            <a:r>
              <a:rPr lang="en-US" dirty="0" err="1"/>
              <a:t>roundoff</a:t>
            </a:r>
            <a:r>
              <a:rPr lang="en-US" dirty="0"/>
              <a:t> error.</a:t>
            </a:r>
          </a:p>
          <a:p>
            <a:pPr marL="0" indent="0">
              <a:buNone/>
            </a:pPr>
            <a:r>
              <a:rPr lang="en-US" dirty="0"/>
              <a:t> </a:t>
            </a:r>
          </a:p>
          <a:p>
            <a:r>
              <a:rPr lang="en-US" i="1" dirty="0" err="1"/>
              <a:t>Roundoff</a:t>
            </a:r>
            <a:r>
              <a:rPr lang="en-US" i="1" dirty="0"/>
              <a:t> Error</a:t>
            </a:r>
            <a:r>
              <a:rPr lang="en-US" dirty="0"/>
              <a:t> – occurs because floating point numbers cannot be exactly represented in binary notation by the computer. Example: Repeating decimals </a:t>
            </a:r>
          </a:p>
          <a:p>
            <a:pPr marL="0" indent="0">
              <a:buNone/>
            </a:pPr>
            <a:r>
              <a:rPr lang="en-US" b="1" dirty="0"/>
              <a:t> </a:t>
            </a:r>
            <a:endParaRPr lang="en-US" dirty="0"/>
          </a:p>
          <a:p>
            <a:pPr marL="0" indent="0">
              <a:buNone/>
            </a:pPr>
            <a:r>
              <a:rPr lang="en-US" b="1" dirty="0"/>
              <a:t>Logical Errors</a:t>
            </a:r>
            <a:endParaRPr lang="en-US" dirty="0"/>
          </a:p>
          <a:p>
            <a:r>
              <a:rPr lang="en-US" dirty="0"/>
              <a:t>Logical Errors are program that are syntactically correct but produces the wrong answer.  Logical errors are usually because of a math error or bad formula.</a:t>
            </a:r>
          </a:p>
          <a:p>
            <a:endParaRPr lang="en-US" dirty="0"/>
          </a:p>
        </p:txBody>
      </p:sp>
    </p:spTree>
    <p:extLst>
      <p:ext uri="{BB962C8B-B14F-4D97-AF65-F5344CB8AC3E}">
        <p14:creationId xmlns:p14="http://schemas.microsoft.com/office/powerpoint/2010/main" val="15722223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791" y="1066800"/>
            <a:ext cx="8229600" cy="1143000"/>
          </a:xfrm>
        </p:spPr>
        <p:txBody>
          <a:bodyPr>
            <a:normAutofit/>
          </a:bodyPr>
          <a:lstStyle/>
          <a:p>
            <a:r>
              <a:rPr lang="en-US" b="1" dirty="0"/>
              <a:t>Programming </a:t>
            </a:r>
            <a:r>
              <a:rPr lang="en-US" b="1" dirty="0" smtClean="0"/>
              <a:t>Style</a:t>
            </a:r>
            <a:endParaRPr lang="en-US" dirty="0"/>
          </a:p>
        </p:txBody>
      </p:sp>
      <p:sp>
        <p:nvSpPr>
          <p:cNvPr id="3" name="Content Placeholder 2"/>
          <p:cNvSpPr>
            <a:spLocks noGrp="1"/>
          </p:cNvSpPr>
          <p:nvPr>
            <p:ph idx="1"/>
          </p:nvPr>
        </p:nvSpPr>
        <p:spPr>
          <a:xfrm>
            <a:off x="1143000" y="2286001"/>
            <a:ext cx="8001000" cy="4572000"/>
          </a:xfrm>
        </p:spPr>
        <p:txBody>
          <a:bodyPr/>
          <a:lstStyle/>
          <a:p>
            <a:r>
              <a:rPr lang="en-US" dirty="0" smtClean="0"/>
              <a:t>Proper </a:t>
            </a:r>
            <a:r>
              <a:rPr lang="en-US" dirty="0"/>
              <a:t>indentation of code is necessary for readability. All statements of an If – Then structure should be indented. </a:t>
            </a:r>
          </a:p>
          <a:p>
            <a:endParaRPr lang="en-US" dirty="0"/>
          </a:p>
        </p:txBody>
      </p:sp>
    </p:spTree>
    <p:extLst>
      <p:ext uri="{BB962C8B-B14F-4D97-AF65-F5344CB8AC3E}">
        <p14:creationId xmlns:p14="http://schemas.microsoft.com/office/powerpoint/2010/main" val="3574271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219200"/>
            <a:ext cx="8001000" cy="838200"/>
          </a:xfrm>
        </p:spPr>
        <p:txBody>
          <a:bodyPr>
            <a:normAutofit/>
          </a:bodyPr>
          <a:lstStyle/>
          <a:p>
            <a:r>
              <a:rPr lang="en-US" b="1" dirty="0"/>
              <a:t>Generating Random </a:t>
            </a:r>
            <a:r>
              <a:rPr lang="en-US" b="1" dirty="0" smtClean="0"/>
              <a:t>Numbers</a:t>
            </a:r>
            <a:endParaRPr lang="en-US" dirty="0"/>
          </a:p>
        </p:txBody>
      </p:sp>
      <p:sp>
        <p:nvSpPr>
          <p:cNvPr id="3" name="Content Placeholder 2"/>
          <p:cNvSpPr>
            <a:spLocks noGrp="1"/>
          </p:cNvSpPr>
          <p:nvPr>
            <p:ph idx="1"/>
          </p:nvPr>
        </p:nvSpPr>
        <p:spPr>
          <a:xfrm>
            <a:off x="1142999" y="2057401"/>
            <a:ext cx="8007927" cy="4821382"/>
          </a:xfrm>
        </p:spPr>
        <p:txBody>
          <a:bodyPr>
            <a:normAutofit fontScale="55000" lnSpcReduction="20000"/>
          </a:bodyPr>
          <a:lstStyle/>
          <a:p>
            <a:r>
              <a:rPr lang="en-US" dirty="0" smtClean="0"/>
              <a:t>Many </a:t>
            </a:r>
            <a:r>
              <a:rPr lang="en-US" dirty="0"/>
              <a:t>programs especially games require a way to generating random numbers.  In VB, we use the built-in </a:t>
            </a:r>
            <a:r>
              <a:rPr lang="en-US" dirty="0" err="1"/>
              <a:t>Rnd</a:t>
            </a:r>
            <a:r>
              <a:rPr lang="en-US" dirty="0"/>
              <a:t> function to generate numbers between 0 and less than 1 (not including 1</a:t>
            </a:r>
            <a:r>
              <a:rPr lang="en-US" dirty="0" smtClean="0"/>
              <a:t>).</a:t>
            </a:r>
          </a:p>
          <a:p>
            <a:pPr marL="0" indent="0">
              <a:buNone/>
            </a:pPr>
            <a:endParaRPr lang="en-US" dirty="0"/>
          </a:p>
          <a:p>
            <a:r>
              <a:rPr lang="en-US" dirty="0"/>
              <a:t>What are functions? – In VB, there are many built-in functions. A function is a type of procedure that performs a task and returns a value. A line of code will have the function name in it and when the program reaches the built-in function, the program will run the function and return the value in place of the function name. </a:t>
            </a:r>
            <a:endParaRPr lang="en-US" dirty="0" smtClean="0"/>
          </a:p>
          <a:p>
            <a:pPr marL="0" indent="0">
              <a:buNone/>
            </a:pPr>
            <a:endParaRPr lang="en-US" dirty="0"/>
          </a:p>
          <a:p>
            <a:r>
              <a:rPr lang="en-US" dirty="0"/>
              <a:t>What are function arguments? Arguments is a way to pass a value to a function and have the function use the value to generate a new value that is returned to the function call in the statement. </a:t>
            </a:r>
            <a:endParaRPr lang="en-US" dirty="0" smtClean="0"/>
          </a:p>
          <a:p>
            <a:pPr marL="0" indent="0">
              <a:buNone/>
            </a:pPr>
            <a:endParaRPr lang="en-US" dirty="0"/>
          </a:p>
          <a:p>
            <a:r>
              <a:rPr lang="en-US" dirty="0"/>
              <a:t>To use the </a:t>
            </a:r>
            <a:r>
              <a:rPr lang="en-US" dirty="0" err="1"/>
              <a:t>Rnd</a:t>
            </a:r>
            <a:r>
              <a:rPr lang="en-US" dirty="0"/>
              <a:t> function, you must type in the Randomize statement in the </a:t>
            </a:r>
            <a:r>
              <a:rPr lang="en-US" dirty="0" err="1"/>
              <a:t>form_load</a:t>
            </a:r>
            <a:r>
              <a:rPr lang="en-US" dirty="0"/>
              <a:t> procedure.  Though it could be type in other procedure, it is better in the </a:t>
            </a:r>
            <a:r>
              <a:rPr lang="en-US" dirty="0" err="1"/>
              <a:t>form_load</a:t>
            </a:r>
            <a:r>
              <a:rPr lang="en-US" dirty="0"/>
              <a:t> procedure because it automatically runs when the user starts the program. </a:t>
            </a:r>
          </a:p>
          <a:p>
            <a:endParaRPr lang="en-US" dirty="0"/>
          </a:p>
        </p:txBody>
      </p:sp>
    </p:spTree>
    <p:extLst>
      <p:ext uri="{BB962C8B-B14F-4D97-AF65-F5344CB8AC3E}">
        <p14:creationId xmlns:p14="http://schemas.microsoft.com/office/powerpoint/2010/main" val="4064943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1470025"/>
          </a:xfrm>
        </p:spPr>
        <p:txBody>
          <a:bodyPr>
            <a:normAutofit/>
          </a:bodyPr>
          <a:lstStyle/>
          <a:p>
            <a:r>
              <a:rPr lang="en-US" b="1" dirty="0">
                <a:latin typeface="Times New Roman" panose="02020603050405020304" pitchFamily="18" charset="0"/>
                <a:cs typeface="Times New Roman" panose="02020603050405020304" pitchFamily="18" charset="0"/>
              </a:rPr>
              <a:t>Using the If control structure with the Comparison </a:t>
            </a:r>
            <a:r>
              <a:rPr lang="en-US" b="1" dirty="0" smtClean="0">
                <a:latin typeface="Times New Roman" panose="02020603050405020304" pitchFamily="18" charset="0"/>
                <a:cs typeface="Times New Roman" panose="02020603050405020304" pitchFamily="18" charset="0"/>
              </a:rPr>
              <a:t>Operators</a:t>
            </a:r>
            <a:endParaRPr lang="en-US" dirty="0"/>
          </a:p>
        </p:txBody>
      </p:sp>
      <p:sp>
        <p:nvSpPr>
          <p:cNvPr id="3" name="Subtitle 2"/>
          <p:cNvSpPr>
            <a:spLocks noGrp="1"/>
          </p:cNvSpPr>
          <p:nvPr>
            <p:ph type="subTitle" idx="1"/>
          </p:nvPr>
        </p:nvSpPr>
        <p:spPr>
          <a:xfrm>
            <a:off x="1219200" y="2667000"/>
            <a:ext cx="7924800" cy="4191000"/>
          </a:xfrm>
        </p:spPr>
        <p:txBody>
          <a:bodyPr>
            <a:normAutofit lnSpcReduction="1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effectively control the </a:t>
            </a:r>
            <a:r>
              <a:rPr lang="en-US" dirty="0" smtClean="0">
                <a:solidFill>
                  <a:schemeClr val="tx1"/>
                </a:solidFill>
                <a:latin typeface="Times New Roman" panose="02020603050405020304" pitchFamily="18" charset="0"/>
                <a:cs typeface="Times New Roman" panose="02020603050405020304" pitchFamily="18" charset="0"/>
              </a:rPr>
              <a:t>program </a:t>
            </a:r>
            <a:r>
              <a:rPr lang="en-US" dirty="0">
                <a:solidFill>
                  <a:schemeClr val="tx1"/>
                </a:solidFill>
                <a:latin typeface="Times New Roman" panose="02020603050405020304" pitchFamily="18" charset="0"/>
                <a:cs typeface="Times New Roman" panose="02020603050405020304" pitchFamily="18" charset="0"/>
              </a:rPr>
              <a:t>flow, we shall use the If control structure together with the conditional operators and logical operators.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basically three types of If control structures, </a:t>
            </a:r>
            <a:r>
              <a:rPr lang="en-US" dirty="0" smtClean="0">
                <a:solidFill>
                  <a:schemeClr val="tx1"/>
                </a:solidFill>
                <a:latin typeface="Times New Roman" panose="02020603050405020304" pitchFamily="18" charset="0"/>
                <a:cs typeface="Times New Roman" panose="02020603050405020304" pitchFamily="18" charset="0"/>
              </a:rPr>
              <a:t>namely</a:t>
            </a:r>
          </a:p>
          <a:p>
            <a:pPr lvl="2" algn="l" fontAlgn="base"/>
            <a:r>
              <a:rPr lang="en-US" dirty="0" smtClean="0">
                <a:solidFill>
                  <a:schemeClr val="tx1"/>
                </a:solidFill>
                <a:latin typeface="Times New Roman" panose="02020603050405020304" pitchFamily="18" charset="0"/>
                <a:cs typeface="Times New Roman" panose="02020603050405020304" pitchFamily="18" charset="0"/>
              </a:rPr>
              <a:t>If</a:t>
            </a:r>
            <a:r>
              <a:rPr lang="en-US" dirty="0">
                <a:solidFill>
                  <a:schemeClr val="tx1"/>
                </a:solidFill>
                <a:latin typeface="Times New Roman" panose="02020603050405020304" pitchFamily="18" charset="0"/>
                <a:cs typeface="Times New Roman" panose="02020603050405020304" pitchFamily="18" charset="0"/>
              </a:rPr>
              <a:t>….Then statement, </a:t>
            </a:r>
            <a:endParaRPr lang="en-US" dirty="0" smtClean="0">
              <a:solidFill>
                <a:schemeClr val="tx1"/>
              </a:solidFill>
              <a:latin typeface="Times New Roman" panose="02020603050405020304" pitchFamily="18" charset="0"/>
              <a:cs typeface="Times New Roman" panose="02020603050405020304" pitchFamily="18" charset="0"/>
            </a:endParaRPr>
          </a:p>
          <a:p>
            <a:pPr lvl="2" algn="l" fontAlgn="base"/>
            <a:r>
              <a:rPr lang="en-US" dirty="0" smtClean="0">
                <a:solidFill>
                  <a:schemeClr val="tx1"/>
                </a:solidFill>
                <a:latin typeface="Times New Roman" panose="02020603050405020304" pitchFamily="18" charset="0"/>
                <a:cs typeface="Times New Roman" panose="02020603050405020304" pitchFamily="18" charset="0"/>
              </a:rPr>
              <a:t>If…Then…Else </a:t>
            </a:r>
            <a:r>
              <a:rPr lang="en-US" dirty="0">
                <a:solidFill>
                  <a:schemeClr val="tx1"/>
                </a:solidFill>
                <a:latin typeface="Times New Roman" panose="02020603050405020304" pitchFamily="18" charset="0"/>
                <a:cs typeface="Times New Roman" panose="02020603050405020304" pitchFamily="18" charset="0"/>
              </a:rPr>
              <a:t>statement </a:t>
            </a:r>
            <a:endParaRPr lang="en-US" dirty="0" smtClean="0">
              <a:solidFill>
                <a:schemeClr val="tx1"/>
              </a:solidFill>
              <a:latin typeface="Times New Roman" panose="02020603050405020304" pitchFamily="18" charset="0"/>
              <a:cs typeface="Times New Roman" panose="02020603050405020304" pitchFamily="18" charset="0"/>
            </a:endParaRPr>
          </a:p>
          <a:p>
            <a:pPr lvl="2" algn="l" fontAlgn="base"/>
            <a:r>
              <a:rPr lang="en-US" dirty="0" smtClean="0">
                <a:solidFill>
                  <a:schemeClr val="tx1"/>
                </a:solidFill>
                <a:latin typeface="Times New Roman" panose="02020603050405020304" pitchFamily="18" charset="0"/>
                <a:cs typeface="Times New Roman" panose="02020603050405020304" pitchFamily="18" charset="0"/>
              </a:rPr>
              <a:t>If…Then…</a:t>
            </a:r>
            <a:r>
              <a:rPr lang="en-US" dirty="0" err="1" smtClean="0">
                <a:solidFill>
                  <a:schemeClr val="tx1"/>
                </a:solidFill>
                <a:latin typeface="Times New Roman" panose="02020603050405020304" pitchFamily="18" charset="0"/>
                <a:cs typeface="Times New Roman" panose="02020603050405020304" pitchFamily="18" charset="0"/>
              </a:rPr>
              <a:t>ElseIf</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statement.</a:t>
            </a:r>
          </a:p>
          <a:p>
            <a:endParaRPr lang="en-US" dirty="0"/>
          </a:p>
        </p:txBody>
      </p:sp>
    </p:spTree>
    <p:extLst>
      <p:ext uri="{BB962C8B-B14F-4D97-AF65-F5344CB8AC3E}">
        <p14:creationId xmlns:p14="http://schemas.microsoft.com/office/powerpoint/2010/main" val="10672417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219200"/>
            <a:ext cx="8001000" cy="838200"/>
          </a:xfrm>
        </p:spPr>
        <p:txBody>
          <a:bodyPr>
            <a:normAutofit/>
          </a:bodyPr>
          <a:lstStyle/>
          <a:p>
            <a:r>
              <a:rPr lang="en-US" b="1" dirty="0"/>
              <a:t>Example:	</a:t>
            </a:r>
            <a:endParaRPr lang="en-US" dirty="0"/>
          </a:p>
        </p:txBody>
      </p:sp>
      <p:sp>
        <p:nvSpPr>
          <p:cNvPr id="3" name="Content Placeholder 2"/>
          <p:cNvSpPr>
            <a:spLocks noGrp="1"/>
          </p:cNvSpPr>
          <p:nvPr>
            <p:ph idx="1"/>
          </p:nvPr>
        </p:nvSpPr>
        <p:spPr>
          <a:xfrm>
            <a:off x="1219200" y="2057401"/>
            <a:ext cx="7924800" cy="4800600"/>
          </a:xfrm>
        </p:spPr>
        <p:txBody>
          <a:bodyPr>
            <a:normAutofit fontScale="70000" lnSpcReduction="20000"/>
          </a:bodyPr>
          <a:lstStyle/>
          <a:p>
            <a:pPr marL="0" indent="0">
              <a:buNone/>
            </a:pPr>
            <a:r>
              <a:rPr lang="en-US" dirty="0"/>
              <a:t>	</a:t>
            </a:r>
            <a:r>
              <a:rPr lang="en-US" b="1" dirty="0"/>
              <a:t>Private Sub </a:t>
            </a:r>
            <a:r>
              <a:rPr lang="en-US" b="1" dirty="0" err="1"/>
              <a:t>Form_Load</a:t>
            </a:r>
            <a:r>
              <a:rPr lang="en-US" b="1" dirty="0"/>
              <a:t>()</a:t>
            </a:r>
            <a:endParaRPr lang="en-US" dirty="0"/>
          </a:p>
          <a:p>
            <a:pPr marL="0" indent="0">
              <a:buNone/>
            </a:pPr>
            <a:r>
              <a:rPr lang="en-US" b="1" dirty="0"/>
              <a:t>		Randomize</a:t>
            </a:r>
            <a:endParaRPr lang="en-US" dirty="0"/>
          </a:p>
          <a:p>
            <a:pPr marL="0" indent="0">
              <a:buNone/>
            </a:pPr>
            <a:r>
              <a:rPr lang="en-US" b="1" dirty="0"/>
              <a:t>	End Sub</a:t>
            </a:r>
            <a:endParaRPr lang="en-US" dirty="0"/>
          </a:p>
          <a:p>
            <a:pPr marL="0" indent="0">
              <a:buNone/>
            </a:pPr>
            <a:r>
              <a:rPr lang="en-US" b="1" dirty="0"/>
              <a:t> </a:t>
            </a:r>
            <a:endParaRPr lang="en-US" dirty="0"/>
          </a:p>
          <a:p>
            <a:pPr marL="0" indent="0">
              <a:buNone/>
            </a:pPr>
            <a:r>
              <a:rPr lang="en-US" dirty="0" err="1"/>
              <a:t>Rnd</a:t>
            </a:r>
            <a:r>
              <a:rPr lang="en-US" dirty="0"/>
              <a:t> function Examples:</a:t>
            </a:r>
          </a:p>
          <a:p>
            <a:pPr marL="0" indent="0">
              <a:buNone/>
            </a:pPr>
            <a:r>
              <a:rPr lang="en-US" dirty="0" err="1" smtClean="0"/>
              <a:t>LblDisplay.text</a:t>
            </a:r>
            <a:r>
              <a:rPr lang="en-US" dirty="0" smtClean="0"/>
              <a:t> </a:t>
            </a:r>
            <a:r>
              <a:rPr lang="en-US" dirty="0"/>
              <a:t>= </a:t>
            </a:r>
            <a:r>
              <a:rPr lang="en-US" dirty="0" err="1"/>
              <a:t>Rnd</a:t>
            </a:r>
            <a:r>
              <a:rPr lang="en-US" dirty="0"/>
              <a:t> * 10 ‘ Generates random numbers between 0 and less than 10</a:t>
            </a:r>
          </a:p>
          <a:p>
            <a:pPr marL="0" indent="0">
              <a:buNone/>
            </a:pPr>
            <a:r>
              <a:rPr lang="en-US" dirty="0"/>
              <a:t> </a:t>
            </a:r>
          </a:p>
          <a:p>
            <a:pPr marL="0" indent="0">
              <a:buNone/>
            </a:pPr>
            <a:r>
              <a:rPr lang="en-US" dirty="0"/>
              <a:t>To generate a number in a range use the following formula</a:t>
            </a:r>
            <a:r>
              <a:rPr lang="en-US" b="1" dirty="0"/>
              <a:t>. </a:t>
            </a:r>
            <a:endParaRPr lang="en-US" dirty="0"/>
          </a:p>
          <a:p>
            <a:pPr marL="0" indent="0">
              <a:buNone/>
            </a:pPr>
            <a:r>
              <a:rPr lang="en-US" b="1" dirty="0"/>
              <a:t>(High Number – Low Number + 1) * </a:t>
            </a:r>
            <a:r>
              <a:rPr lang="en-US" b="1" dirty="0" err="1"/>
              <a:t>Rnd</a:t>
            </a:r>
            <a:r>
              <a:rPr lang="en-US" b="1" dirty="0"/>
              <a:t> + Low Number</a:t>
            </a:r>
            <a:endParaRPr lang="en-US" dirty="0"/>
          </a:p>
          <a:p>
            <a:pPr marL="0" indent="0">
              <a:buNone/>
            </a:pPr>
            <a:r>
              <a:rPr lang="en-US" b="1" dirty="0"/>
              <a:t> </a:t>
            </a:r>
            <a:endParaRPr lang="en-US" dirty="0"/>
          </a:p>
          <a:p>
            <a:pPr marL="0" indent="0">
              <a:buNone/>
            </a:pPr>
            <a:r>
              <a:rPr lang="en-US" dirty="0"/>
              <a:t>Example: Generate numbers greater than or equal to 10 and less than 31</a:t>
            </a:r>
          </a:p>
          <a:p>
            <a:pPr marL="0" indent="0">
              <a:buNone/>
            </a:pPr>
            <a:r>
              <a:rPr lang="en-US" dirty="0"/>
              <a:t>Use the following expression </a:t>
            </a:r>
            <a:r>
              <a:rPr lang="en-US" b="1" dirty="0"/>
              <a:t>(30 – 10 + 1) * </a:t>
            </a:r>
            <a:r>
              <a:rPr lang="en-US" b="1" dirty="0" err="1"/>
              <a:t>Rnd</a:t>
            </a:r>
            <a:r>
              <a:rPr lang="en-US" b="1" dirty="0"/>
              <a:t> + 10</a:t>
            </a:r>
            <a:endParaRPr lang="en-US" dirty="0"/>
          </a:p>
          <a:p>
            <a:endParaRPr lang="en-US" dirty="0"/>
          </a:p>
        </p:txBody>
      </p:sp>
    </p:spTree>
    <p:extLst>
      <p:ext uri="{BB962C8B-B14F-4D97-AF65-F5344CB8AC3E}">
        <p14:creationId xmlns:p14="http://schemas.microsoft.com/office/powerpoint/2010/main" val="22554518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327" y="838200"/>
            <a:ext cx="8229600" cy="1143000"/>
          </a:xfrm>
        </p:spPr>
        <p:txBody>
          <a:bodyPr>
            <a:normAutofit/>
          </a:bodyPr>
          <a:lstStyle/>
          <a:p>
            <a:r>
              <a:rPr lang="en-US" b="1" dirty="0" err="1"/>
              <a:t>Int</a:t>
            </a:r>
            <a:r>
              <a:rPr lang="en-US" b="1" dirty="0"/>
              <a:t> &amp; Fix </a:t>
            </a:r>
            <a:r>
              <a:rPr lang="en-US" b="1" dirty="0" smtClean="0"/>
              <a:t>Functions</a:t>
            </a:r>
            <a:endParaRPr lang="en-US" dirty="0"/>
          </a:p>
        </p:txBody>
      </p:sp>
      <p:sp>
        <p:nvSpPr>
          <p:cNvPr id="3" name="Content Placeholder 2"/>
          <p:cNvSpPr>
            <a:spLocks noGrp="1"/>
          </p:cNvSpPr>
          <p:nvPr>
            <p:ph idx="1"/>
          </p:nvPr>
        </p:nvSpPr>
        <p:spPr>
          <a:xfrm>
            <a:off x="1219200" y="1828800"/>
            <a:ext cx="7924800" cy="4983163"/>
          </a:xfrm>
        </p:spPr>
        <p:txBody>
          <a:bodyPr>
            <a:normAutofit fontScale="77500" lnSpcReduction="20000"/>
          </a:bodyPr>
          <a:lstStyle/>
          <a:p>
            <a:pPr marL="0" indent="0">
              <a:buNone/>
            </a:pPr>
            <a:r>
              <a:rPr lang="en-US" u="sng" dirty="0" err="1" smtClean="0"/>
              <a:t>Int</a:t>
            </a:r>
            <a:r>
              <a:rPr lang="en-US" u="sng" dirty="0" smtClean="0"/>
              <a:t> </a:t>
            </a:r>
            <a:r>
              <a:rPr lang="en-US" u="sng" dirty="0"/>
              <a:t>Function</a:t>
            </a:r>
            <a:r>
              <a:rPr lang="en-US" dirty="0"/>
              <a:t> -  returns the integer portion of a number </a:t>
            </a:r>
            <a:r>
              <a:rPr lang="en-US" i="1" u="sng" dirty="0"/>
              <a:t>without</a:t>
            </a:r>
            <a:r>
              <a:rPr lang="en-US" dirty="0"/>
              <a:t> rounding.</a:t>
            </a:r>
          </a:p>
          <a:p>
            <a:pPr marL="0" indent="0">
              <a:buNone/>
            </a:pPr>
            <a:r>
              <a:rPr lang="en-US" dirty="0" smtClean="0"/>
              <a:t>Example</a:t>
            </a:r>
            <a:r>
              <a:rPr lang="en-US" dirty="0"/>
              <a:t>: </a:t>
            </a:r>
            <a:r>
              <a:rPr lang="en-US" dirty="0" err="1"/>
              <a:t>Int</a:t>
            </a:r>
            <a:r>
              <a:rPr lang="en-US" dirty="0"/>
              <a:t>((30 – 10 + 1 ) * </a:t>
            </a:r>
            <a:r>
              <a:rPr lang="en-US" dirty="0" err="1"/>
              <a:t>Rnd</a:t>
            </a:r>
            <a:r>
              <a:rPr lang="en-US" dirty="0"/>
              <a:t> + 10) ‘ returns an Integer portion only</a:t>
            </a:r>
          </a:p>
          <a:p>
            <a:pPr marL="0" indent="0">
              <a:buNone/>
            </a:pPr>
            <a:r>
              <a:rPr lang="en-US" dirty="0"/>
              <a:t> </a:t>
            </a:r>
          </a:p>
          <a:p>
            <a:pPr marL="0" indent="0">
              <a:buNone/>
            </a:pPr>
            <a:r>
              <a:rPr lang="en-US" b="1" u="sng" dirty="0"/>
              <a:t>Fix Function </a:t>
            </a:r>
            <a:r>
              <a:rPr lang="en-US" b="1" dirty="0"/>
              <a:t>– </a:t>
            </a:r>
            <a:r>
              <a:rPr lang="en-US" dirty="0"/>
              <a:t>very similar to the </a:t>
            </a:r>
            <a:r>
              <a:rPr lang="en-US" dirty="0" err="1"/>
              <a:t>Int</a:t>
            </a:r>
            <a:r>
              <a:rPr lang="en-US" dirty="0"/>
              <a:t> function accepts for negative numbers.  When working with negative numbers, the </a:t>
            </a:r>
            <a:r>
              <a:rPr lang="en-US" dirty="0" err="1"/>
              <a:t>Int</a:t>
            </a:r>
            <a:r>
              <a:rPr lang="en-US" dirty="0"/>
              <a:t> function will returns the first negative integer less than or equal to its argument (number inside the parentheses), while the Fix returns the first negative integer that is greater than or equal to its argument.</a:t>
            </a:r>
            <a:r>
              <a:rPr lang="en-US" b="1" dirty="0"/>
              <a:t>  </a:t>
            </a:r>
            <a:endParaRPr lang="en-US" dirty="0"/>
          </a:p>
          <a:p>
            <a:pPr marL="0" indent="0">
              <a:buNone/>
            </a:pPr>
            <a:r>
              <a:rPr lang="en-US" b="1" dirty="0"/>
              <a:t>Examples:</a:t>
            </a:r>
            <a:endParaRPr lang="en-US" dirty="0"/>
          </a:p>
          <a:p>
            <a:pPr marL="0" indent="0">
              <a:buNone/>
            </a:pPr>
            <a:r>
              <a:rPr lang="en-US" b="1" dirty="0" smtClean="0"/>
              <a:t>	</a:t>
            </a:r>
            <a:r>
              <a:rPr lang="en-US" b="1" dirty="0" err="1" smtClean="0"/>
              <a:t>Int</a:t>
            </a:r>
            <a:r>
              <a:rPr lang="en-US" b="1" dirty="0"/>
              <a:t>(-5.4) -&gt; -6</a:t>
            </a:r>
            <a:endParaRPr lang="en-US" dirty="0"/>
          </a:p>
          <a:p>
            <a:pPr marL="0" indent="0">
              <a:buNone/>
            </a:pPr>
            <a:r>
              <a:rPr lang="en-US" b="1" dirty="0" smtClean="0"/>
              <a:t>	Fix</a:t>
            </a:r>
            <a:r>
              <a:rPr lang="en-US" b="1" dirty="0"/>
              <a:t>(-5.4) -&gt; -5</a:t>
            </a:r>
            <a:endParaRPr lang="en-US" dirty="0"/>
          </a:p>
          <a:p>
            <a:endParaRPr lang="en-US" dirty="0"/>
          </a:p>
        </p:txBody>
      </p:sp>
    </p:spTree>
    <p:extLst>
      <p:ext uri="{BB962C8B-B14F-4D97-AF65-F5344CB8AC3E}">
        <p14:creationId xmlns:p14="http://schemas.microsoft.com/office/powerpoint/2010/main" val="4154154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05346" y="1295400"/>
            <a:ext cx="7904018" cy="533400"/>
          </a:xfrm>
        </p:spPr>
        <p:txBody>
          <a:bodyPr>
            <a:normAutofit fontScale="90000"/>
          </a:bodyPr>
          <a:lstStyle/>
          <a:p>
            <a:r>
              <a:rPr lang="en-US" b="1" dirty="0">
                <a:latin typeface="Times New Roman" panose="02020603050405020304" pitchFamily="18" charset="0"/>
                <a:cs typeface="Times New Roman" panose="02020603050405020304" pitchFamily="18" charset="0"/>
              </a:rPr>
              <a:t>If….Then </a:t>
            </a:r>
            <a:r>
              <a:rPr lang="en-US" b="1" dirty="0" smtClean="0">
                <a:latin typeface="Times New Roman" panose="02020603050405020304" pitchFamily="18" charset="0"/>
                <a:cs typeface="Times New Roman" panose="02020603050405020304" pitchFamily="18" charset="0"/>
              </a:rPr>
              <a:t>Statement</a:t>
            </a:r>
            <a:endParaRPr lang="en-US" dirty="0"/>
          </a:p>
        </p:txBody>
      </p:sp>
      <p:sp>
        <p:nvSpPr>
          <p:cNvPr id="3" name="Subtitle 2"/>
          <p:cNvSpPr>
            <a:spLocks noGrp="1"/>
          </p:cNvSpPr>
          <p:nvPr>
            <p:ph type="subTitle" idx="1"/>
          </p:nvPr>
        </p:nvSpPr>
        <p:spPr>
          <a:xfrm>
            <a:off x="1219200" y="1905000"/>
            <a:ext cx="7924800" cy="4953000"/>
          </a:xfrm>
        </p:spPr>
        <p:txBody>
          <a:bodyPr>
            <a:normAutofit fontScale="55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This </a:t>
            </a:r>
            <a:r>
              <a:rPr lang="en-US" dirty="0">
                <a:solidFill>
                  <a:schemeClr val="tx1"/>
                </a:solidFill>
                <a:latin typeface="Times New Roman" panose="02020603050405020304" pitchFamily="18" charset="0"/>
                <a:cs typeface="Times New Roman" panose="02020603050405020304" pitchFamily="18" charset="0"/>
              </a:rPr>
              <a:t>is the simplest control structure which instructs the computer to perform a certain action specified by the </a:t>
            </a:r>
            <a:r>
              <a:rPr lang="en-US" dirty="0" smtClean="0">
                <a:solidFill>
                  <a:schemeClr val="tx1"/>
                </a:solidFill>
                <a:latin typeface="Times New Roman" panose="02020603050405020304" pitchFamily="18" charset="0"/>
                <a:cs typeface="Times New Roman" panose="02020603050405020304" pitchFamily="18" charset="0"/>
              </a:rPr>
              <a:t>expression </a:t>
            </a:r>
            <a:r>
              <a:rPr lang="en-US" dirty="0">
                <a:solidFill>
                  <a:schemeClr val="tx1"/>
                </a:solidFill>
                <a:latin typeface="Times New Roman" panose="02020603050405020304" pitchFamily="18" charset="0"/>
                <a:cs typeface="Times New Roman" panose="02020603050405020304" pitchFamily="18" charset="0"/>
              </a:rPr>
              <a:t>if the condition is true. However, when the condition is false, no action will be performed. The syntax for the if…then statement is</a:t>
            </a:r>
          </a:p>
          <a:p>
            <a:pPr algn="l"/>
            <a:r>
              <a:rPr lang="en-US" dirty="0">
                <a:solidFill>
                  <a:schemeClr val="tx1"/>
                </a:solidFill>
                <a:latin typeface="Times New Roman" panose="02020603050405020304" pitchFamily="18" charset="0"/>
                <a:cs typeface="Times New Roman" panose="02020603050405020304" pitchFamily="18" charset="0"/>
              </a:rPr>
              <a:t>If condition Then</a:t>
            </a:r>
          </a:p>
          <a:p>
            <a:pPr algn="l"/>
            <a:r>
              <a:rPr lang="en-US" dirty="0">
                <a:solidFill>
                  <a:schemeClr val="tx1"/>
                </a:solidFill>
                <a:latin typeface="Times New Roman" panose="02020603050405020304" pitchFamily="18" charset="0"/>
                <a:cs typeface="Times New Roman" panose="02020603050405020304" pitchFamily="18" charset="0"/>
              </a:rPr>
              <a:t>         Visual Basic 2013 expressions</a:t>
            </a:r>
          </a:p>
          <a:p>
            <a:pPr algn="l"/>
            <a:r>
              <a:rPr lang="en-US" dirty="0">
                <a:solidFill>
                  <a:schemeClr val="tx1"/>
                </a:solidFill>
                <a:latin typeface="Times New Roman" panose="02020603050405020304" pitchFamily="18" charset="0"/>
                <a:cs typeface="Times New Roman" panose="02020603050405020304" pitchFamily="18" charset="0"/>
              </a:rPr>
              <a:t>End If</a:t>
            </a:r>
          </a:p>
          <a:p>
            <a:pPr algn="l" fontAlgn="base"/>
            <a:r>
              <a:rPr lang="en-US" b="1" dirty="0">
                <a:solidFill>
                  <a:schemeClr val="tx1"/>
                </a:solidFill>
                <a:latin typeface="Times New Roman" panose="02020603050405020304" pitchFamily="18" charset="0"/>
                <a:cs typeface="Times New Roman" panose="02020603050405020304" pitchFamily="18" charset="0"/>
              </a:rPr>
              <a:t>Example </a:t>
            </a:r>
            <a:endParaRPr lang="en-US" b="1" dirty="0" smtClean="0">
              <a:solidFill>
                <a:schemeClr val="tx1"/>
              </a:solidFill>
              <a:latin typeface="Times New Roman" panose="02020603050405020304" pitchFamily="18" charset="0"/>
              <a:cs typeface="Times New Roman" panose="02020603050405020304" pitchFamily="18" charset="0"/>
            </a:endParaRPr>
          </a:p>
          <a:p>
            <a:pPr algn="l" fontAlgn="base"/>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txtInput</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If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&gt; 100 Then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 You win a lucky prize”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If</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a:p>
            <a:pPr algn="l" fontAlgn="base"/>
            <a:r>
              <a:rPr lang="en-US" dirty="0">
                <a:solidFill>
                  <a:schemeClr val="tx1"/>
                </a:solidFill>
                <a:latin typeface="Times New Roman" panose="02020603050405020304" pitchFamily="18" charset="0"/>
                <a:cs typeface="Times New Roman" panose="02020603050405020304" pitchFamily="18" charset="0"/>
              </a:rPr>
              <a:t>* When you run the program and enter a number that is greater than 100, you will see the “You win a lucky prize” statement. On the other hand, if the number entered is less than or equal to 100, you don’t see any display.</a:t>
            </a:r>
          </a:p>
          <a:p>
            <a:endParaRPr lang="en-US" dirty="0"/>
          </a:p>
        </p:txBody>
      </p:sp>
    </p:spTree>
    <p:extLst>
      <p:ext uri="{BB962C8B-B14F-4D97-AF65-F5344CB8AC3E}">
        <p14:creationId xmlns:p14="http://schemas.microsoft.com/office/powerpoint/2010/main" val="30210291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3055" y="1219200"/>
            <a:ext cx="7904018" cy="609600"/>
          </a:xfrm>
        </p:spPr>
        <p:txBody>
          <a:bodyPr>
            <a:normAutofit fontScale="90000"/>
          </a:bodyPr>
          <a:lstStyle/>
          <a:p>
            <a:r>
              <a:rPr lang="en-US" b="1" dirty="0"/>
              <a:t>If…Then…Else </a:t>
            </a:r>
            <a:r>
              <a:rPr lang="en-US" b="1" dirty="0" smtClean="0"/>
              <a:t>Statement</a:t>
            </a:r>
            <a:endParaRPr lang="en-US" dirty="0"/>
          </a:p>
        </p:txBody>
      </p:sp>
      <p:sp>
        <p:nvSpPr>
          <p:cNvPr id="3" name="Subtitle 2"/>
          <p:cNvSpPr>
            <a:spLocks noGrp="1"/>
          </p:cNvSpPr>
          <p:nvPr>
            <p:ph type="subTitle" idx="1"/>
          </p:nvPr>
        </p:nvSpPr>
        <p:spPr>
          <a:xfrm>
            <a:off x="1219200" y="1828799"/>
            <a:ext cx="7924800" cy="5001491"/>
          </a:xfrm>
        </p:spPr>
        <p:txBody>
          <a:bodyPr>
            <a:noAutofit/>
          </a:bodyPr>
          <a:lstStyle/>
          <a:p>
            <a:pPr algn="l" fontAlgn="base"/>
            <a:r>
              <a:rPr lang="en-US" sz="1600" dirty="0" smtClean="0">
                <a:solidFill>
                  <a:schemeClr val="tx1"/>
                </a:solidFill>
                <a:latin typeface="Times New Roman" panose="02020603050405020304" pitchFamily="18" charset="0"/>
                <a:cs typeface="Times New Roman" panose="02020603050405020304" pitchFamily="18" charset="0"/>
              </a:rPr>
              <a:t>Using </a:t>
            </a:r>
            <a:r>
              <a:rPr lang="en-US" sz="1600" dirty="0">
                <a:solidFill>
                  <a:schemeClr val="tx1"/>
                </a:solidFill>
                <a:latin typeface="Times New Roman" panose="02020603050405020304" pitchFamily="18" charset="0"/>
                <a:cs typeface="Times New Roman" panose="02020603050405020304" pitchFamily="18" charset="0"/>
              </a:rPr>
              <a:t>just If….Then statement is not very useful in programming and it does not provide choices for the users. In order to provide a choice, we can use the If….Then…Else Statement. This control structure will ask the computer to perform a certain action specified by the Visual Basic 2013 expression if the condition is met. And when the condition is false, an alternative action will be executed. The syntax for the if…then.. Else statement is</a:t>
            </a:r>
          </a:p>
          <a:p>
            <a:pPr algn="l" fontAlgn="base"/>
            <a:r>
              <a:rPr lang="en-US" sz="1600" b="1" dirty="0">
                <a:solidFill>
                  <a:schemeClr val="tx1"/>
                </a:solidFill>
                <a:latin typeface="Times New Roman" panose="02020603050405020304" pitchFamily="18" charset="0"/>
                <a:cs typeface="Times New Roman" panose="02020603050405020304" pitchFamily="18" charset="0"/>
              </a:rPr>
              <a:t>Example </a:t>
            </a:r>
            <a:endParaRPr lang="en-US" sz="1600" dirty="0">
              <a:solidFill>
                <a:schemeClr val="tx1"/>
              </a:solidFill>
              <a:latin typeface="Times New Roman" panose="02020603050405020304" pitchFamily="18" charset="0"/>
              <a:cs typeface="Times New Roman" panose="02020603050405020304" pitchFamily="18" charset="0"/>
            </a:endParaRPr>
          </a:p>
          <a:p>
            <a:pPr algn="l" fontAlgn="base"/>
            <a:r>
              <a:rPr lang="en-US" sz="1600" b="1" dirty="0">
                <a:solidFill>
                  <a:schemeClr val="tx1"/>
                </a:solidFill>
                <a:latin typeface="Times New Roman" panose="02020603050405020304" pitchFamily="18" charset="0"/>
                <a:cs typeface="Times New Roman" panose="02020603050405020304" pitchFamily="18" charset="0"/>
              </a:rPr>
              <a:t>Private Sub Button1_Click(</a:t>
            </a:r>
            <a:r>
              <a:rPr lang="en-US" sz="1600" b="1" dirty="0" err="1">
                <a:solidFill>
                  <a:schemeClr val="tx1"/>
                </a:solidFill>
                <a:latin typeface="Times New Roman" panose="02020603050405020304" pitchFamily="18" charset="0"/>
                <a:cs typeface="Times New Roman" panose="02020603050405020304" pitchFamily="18" charset="0"/>
              </a:rPr>
              <a:t>ByVal</a:t>
            </a:r>
            <a:r>
              <a:rPr lang="en-US" sz="1600" b="1" dirty="0">
                <a:solidFill>
                  <a:schemeClr val="tx1"/>
                </a:solidFill>
                <a:latin typeface="Times New Roman" panose="02020603050405020304" pitchFamily="18" charset="0"/>
                <a:cs typeface="Times New Roman" panose="02020603050405020304" pitchFamily="18" charset="0"/>
              </a:rPr>
              <a:t> sender As </a:t>
            </a:r>
            <a:r>
              <a:rPr lang="en-US" sz="1600" b="1" dirty="0" err="1">
                <a:solidFill>
                  <a:schemeClr val="tx1"/>
                </a:solidFill>
                <a:latin typeface="Times New Roman" panose="02020603050405020304" pitchFamily="18" charset="0"/>
                <a:cs typeface="Times New Roman" panose="02020603050405020304" pitchFamily="18" charset="0"/>
              </a:rPr>
              <a:t>System.Object</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a:solidFill>
                  <a:schemeClr val="tx1"/>
                </a:solidFill>
                <a:latin typeface="Times New Roman" panose="02020603050405020304" pitchFamily="18" charset="0"/>
                <a:cs typeface="Times New Roman" panose="02020603050405020304" pitchFamily="18" charset="0"/>
              </a:rPr>
              <a:t>ByVal</a:t>
            </a:r>
            <a:r>
              <a:rPr lang="en-US" sz="1600" b="1" dirty="0">
                <a:solidFill>
                  <a:schemeClr val="tx1"/>
                </a:solidFill>
                <a:latin typeface="Times New Roman" panose="02020603050405020304" pitchFamily="18" charset="0"/>
                <a:cs typeface="Times New Roman" panose="02020603050405020304" pitchFamily="18" charset="0"/>
              </a:rPr>
              <a:t> e As </a:t>
            </a:r>
            <a:r>
              <a:rPr lang="en-US" sz="1600" b="1" dirty="0" err="1">
                <a:solidFill>
                  <a:schemeClr val="tx1"/>
                </a:solidFill>
                <a:latin typeface="Times New Roman" panose="02020603050405020304" pitchFamily="18" charset="0"/>
                <a:cs typeface="Times New Roman" panose="02020603050405020304" pitchFamily="18" charset="0"/>
              </a:rPr>
              <a:t>System.EventArgs</a:t>
            </a:r>
            <a:r>
              <a:rPr lang="en-US" sz="1600" b="1" dirty="0">
                <a:solidFill>
                  <a:schemeClr val="tx1"/>
                </a:solidFill>
                <a:latin typeface="Times New Roman" panose="02020603050405020304" pitchFamily="18" charset="0"/>
                <a:cs typeface="Times New Roman" panose="02020603050405020304" pitchFamily="18" charset="0"/>
              </a:rPr>
              <a:t>) Handles Button1.Click</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Dim </a:t>
            </a:r>
            <a:r>
              <a:rPr lang="en-US" sz="1600" b="1" dirty="0" err="1" smtClean="0">
                <a:solidFill>
                  <a:schemeClr val="tx1"/>
                </a:solidFill>
                <a:latin typeface="Times New Roman" panose="02020603050405020304" pitchFamily="18" charset="0"/>
                <a:cs typeface="Times New Roman" panose="02020603050405020304" pitchFamily="18" charset="0"/>
              </a:rPr>
              <a:t>intMyNumber</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As Integer</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intMyNumber</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txtInput</a:t>
            </a:r>
            <a:r>
              <a:rPr lang="en-US" sz="1600" b="1" dirty="0" err="1" smtClean="0">
                <a:solidFill>
                  <a:schemeClr val="tx1"/>
                </a:solidFill>
                <a:latin typeface="Times New Roman" panose="02020603050405020304" pitchFamily="18" charset="0"/>
                <a:cs typeface="Times New Roman" panose="02020603050405020304" pitchFamily="18" charset="0"/>
              </a:rPr>
              <a:t>.Text</a:t>
            </a:r>
            <a:r>
              <a:rPr lang="en-US" sz="1600" b="1" dirty="0">
                <a:solidFill>
                  <a:schemeClr val="tx1"/>
                </a:solidFill>
                <a:latin typeface="Times New Roman" panose="02020603050405020304" pitchFamily="18" charset="0"/>
                <a:cs typeface="Times New Roman" panose="02020603050405020304" pitchFamily="18" charset="0"/>
              </a:rPr>
              <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If </a:t>
            </a:r>
            <a:r>
              <a:rPr lang="en-US" sz="1600" b="1" dirty="0" err="1" smtClean="0">
                <a:solidFill>
                  <a:schemeClr val="tx1"/>
                </a:solidFill>
                <a:latin typeface="Times New Roman" panose="02020603050405020304" pitchFamily="18" charset="0"/>
                <a:cs typeface="Times New Roman" panose="02020603050405020304" pitchFamily="18" charset="0"/>
              </a:rPr>
              <a:t>intMyNumber</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&gt; 100 Then</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lblDisplay</a:t>
            </a:r>
            <a:r>
              <a:rPr lang="en-US" sz="1600" b="1" dirty="0" err="1" smtClean="0">
                <a:solidFill>
                  <a:schemeClr val="tx1"/>
                </a:solidFill>
                <a:latin typeface="Times New Roman" panose="02020603050405020304" pitchFamily="18" charset="0"/>
                <a:cs typeface="Times New Roman" panose="02020603050405020304" pitchFamily="18" charset="0"/>
              </a:rPr>
              <a:t>.Text</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 ” Congratulation! You win a lucky prize”</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Else</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a:t>
            </a:r>
            <a:r>
              <a:rPr lang="en-US" sz="1600" b="1" dirty="0" err="1" smtClean="0">
                <a:solidFill>
                  <a:schemeClr val="tx1"/>
                </a:solidFill>
                <a:latin typeface="Times New Roman" panose="02020603050405020304" pitchFamily="18" charset="0"/>
                <a:cs typeface="Times New Roman" panose="02020603050405020304" pitchFamily="18" charset="0"/>
              </a:rPr>
              <a:t>lblDisplay</a:t>
            </a:r>
            <a:r>
              <a:rPr lang="en-US" sz="1600" b="1" dirty="0" err="1" smtClean="0">
                <a:solidFill>
                  <a:schemeClr val="tx1"/>
                </a:solidFill>
                <a:latin typeface="Times New Roman" panose="02020603050405020304" pitchFamily="18" charset="0"/>
                <a:cs typeface="Times New Roman" panose="02020603050405020304" pitchFamily="18" charset="0"/>
              </a:rPr>
              <a:t>.Text</a:t>
            </a:r>
            <a:r>
              <a:rPr lang="en-US" sz="1600" b="1" dirty="0" smtClean="0">
                <a:solidFill>
                  <a:schemeClr val="tx1"/>
                </a:solidFill>
                <a:latin typeface="Times New Roman" panose="02020603050405020304" pitchFamily="18" charset="0"/>
                <a:cs typeface="Times New Roman" panose="02020603050405020304" pitchFamily="18" charset="0"/>
              </a:rPr>
              <a:t> </a:t>
            </a:r>
            <a:r>
              <a:rPr lang="en-US" sz="1600" b="1" dirty="0">
                <a:solidFill>
                  <a:schemeClr val="tx1"/>
                </a:solidFill>
                <a:latin typeface="Times New Roman" panose="02020603050405020304" pitchFamily="18" charset="0"/>
                <a:cs typeface="Times New Roman" panose="02020603050405020304" pitchFamily="18" charset="0"/>
              </a:rPr>
              <a:t>= ” Sorry, You did not win any prize”</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      End If</a:t>
            </a:r>
            <a:br>
              <a:rPr lang="en-US" sz="1600" b="1" dirty="0">
                <a:solidFill>
                  <a:schemeClr val="tx1"/>
                </a:solidFill>
                <a:latin typeface="Times New Roman" panose="02020603050405020304" pitchFamily="18" charset="0"/>
                <a:cs typeface="Times New Roman" panose="02020603050405020304" pitchFamily="18" charset="0"/>
              </a:rPr>
            </a:br>
            <a:r>
              <a:rPr lang="en-US" sz="1600" b="1" dirty="0">
                <a:solidFill>
                  <a:schemeClr val="tx1"/>
                </a:solidFill>
                <a:latin typeface="Times New Roman" panose="02020603050405020304" pitchFamily="18" charset="0"/>
                <a:cs typeface="Times New Roman" panose="02020603050405020304" pitchFamily="18" charset="0"/>
              </a:rPr>
              <a:t>End Sub</a:t>
            </a:r>
          </a:p>
          <a:p>
            <a:pPr algn="l" fontAlgn="base"/>
            <a:r>
              <a:rPr lang="en-US" sz="1600" dirty="0">
                <a:solidFill>
                  <a:schemeClr val="tx1"/>
                </a:solidFill>
                <a:latin typeface="Times New Roman" panose="02020603050405020304" pitchFamily="18" charset="0"/>
                <a:cs typeface="Times New Roman" panose="02020603050405020304" pitchFamily="18" charset="0"/>
              </a:rPr>
              <a:t>* When you run the program and enter a number that is greater than 100, the statement “Congratulation! You win a lucky prize” will be shown. On the other hand, if the number entered is less than or equal to 100, you will see the “Sorry, You did not win any prize” statement</a:t>
            </a:r>
          </a:p>
        </p:txBody>
      </p:sp>
    </p:spTree>
    <p:extLst>
      <p:ext uri="{BB962C8B-B14F-4D97-AF65-F5344CB8AC3E}">
        <p14:creationId xmlns:p14="http://schemas.microsoft.com/office/powerpoint/2010/main" val="31012855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685800"/>
          </a:xfrm>
        </p:spPr>
        <p:txBody>
          <a:bodyPr>
            <a:normAutofit fontScale="90000"/>
          </a:bodyPr>
          <a:lstStyle/>
          <a:p>
            <a:r>
              <a:rPr lang="en-US" b="1" dirty="0"/>
              <a:t>Example </a:t>
            </a:r>
            <a:endParaRPr lang="en-US" dirty="0"/>
          </a:p>
        </p:txBody>
      </p:sp>
      <p:sp>
        <p:nvSpPr>
          <p:cNvPr id="3" name="Subtitle 2"/>
          <p:cNvSpPr>
            <a:spLocks noGrp="1"/>
          </p:cNvSpPr>
          <p:nvPr>
            <p:ph type="subTitle" idx="1"/>
          </p:nvPr>
        </p:nvSpPr>
        <p:spPr>
          <a:xfrm>
            <a:off x="1219200" y="2057400"/>
            <a:ext cx="7924800" cy="4800600"/>
          </a:xfrm>
        </p:spPr>
        <p:txBody>
          <a:bodyPr>
            <a:normAutofit fontScale="625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intMyAge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txtNum</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myAge</a:t>
            </a:r>
            <a:r>
              <a:rPr lang="en-US" b="1" dirty="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txtAge</a:t>
            </a:r>
            <a:r>
              <a:rPr lang="en-US" b="1" dirty="0" err="1" smtClean="0">
                <a:solidFill>
                  <a:schemeClr val="tx1"/>
                </a:solidFill>
                <a:latin typeface="Times New Roman" panose="02020603050405020304" pitchFamily="18" charset="0"/>
                <a:cs typeface="Times New Roman" panose="02020603050405020304" pitchFamily="18" charset="0"/>
              </a:rPr>
              <a:t>.Text</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If </a:t>
            </a:r>
            <a:r>
              <a:rPr lang="en-US" b="1" dirty="0" err="1" smtClean="0">
                <a:solidFill>
                  <a:schemeClr val="tx1"/>
                </a:solidFill>
                <a:latin typeface="Times New Roman" panose="02020603050405020304" pitchFamily="18" charset="0"/>
                <a:cs typeface="Times New Roman" panose="02020603050405020304" pitchFamily="18" charset="0"/>
              </a:rPr>
              <a:t>intMyNumber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&gt; 100 And </a:t>
            </a:r>
            <a:r>
              <a:rPr lang="en-US" b="1" dirty="0" err="1" smtClean="0">
                <a:solidFill>
                  <a:schemeClr val="tx1"/>
                </a:solidFill>
                <a:latin typeface="Times New Roman" panose="02020603050405020304" pitchFamily="18" charset="0"/>
                <a:cs typeface="Times New Roman" panose="02020603050405020304" pitchFamily="18" charset="0"/>
              </a:rPr>
              <a:t>intMyAge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&gt; 60 Then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smtClean="0">
                <a:solidFill>
                  <a:schemeClr val="tx1"/>
                </a:solidFill>
                <a:latin typeface="Times New Roman" panose="02020603050405020304" pitchFamily="18" charset="0"/>
                <a:cs typeface="Times New Roman" panose="02020603050405020304" pitchFamily="18" charset="0"/>
              </a:rPr>
              <a:t>Congratulation</a:t>
            </a:r>
            <a:r>
              <a:rPr lang="en-US" b="1" dirty="0">
                <a:solidFill>
                  <a:schemeClr val="tx1"/>
                </a:solidFill>
                <a:latin typeface="Times New Roman" panose="02020603050405020304" pitchFamily="18" charset="0"/>
                <a:cs typeface="Times New Roman" panose="02020603050405020304" pitchFamily="18" charset="0"/>
              </a:rPr>
              <a:t>! You win a lucky prize”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Else                                                                                                                                                                                                                                    </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smtClean="0">
                <a:solidFill>
                  <a:schemeClr val="tx1"/>
                </a:solidFill>
                <a:latin typeface="Times New Roman" panose="02020603050405020304" pitchFamily="18" charset="0"/>
                <a:cs typeface="Times New Roman" panose="02020603050405020304" pitchFamily="18" charset="0"/>
              </a:rPr>
              <a:t>Sorry</a:t>
            </a:r>
            <a:r>
              <a:rPr lang="en-US" b="1" dirty="0">
                <a:solidFill>
                  <a:schemeClr val="tx1"/>
                </a:solidFill>
                <a:latin typeface="Times New Roman" panose="02020603050405020304" pitchFamily="18" charset="0"/>
                <a:cs typeface="Times New Roman" panose="02020603050405020304" pitchFamily="18" charset="0"/>
              </a:rPr>
              <a:t>, You did not win any prize”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If</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algn="l" fontAlgn="base"/>
            <a:r>
              <a:rPr lang="en-US" dirty="0">
                <a:solidFill>
                  <a:schemeClr val="tx1"/>
                </a:solidFill>
              </a:rPr>
              <a:t>* </a:t>
            </a:r>
            <a:r>
              <a:rPr lang="en-US" dirty="0">
                <a:solidFill>
                  <a:schemeClr val="tx1"/>
                </a:solidFill>
                <a:latin typeface="Times New Roman" panose="02020603050405020304" pitchFamily="18" charset="0"/>
                <a:cs typeface="Times New Roman" panose="02020603050405020304" pitchFamily="18" charset="0"/>
              </a:rPr>
              <a:t>This program use the logical operator And beside the conditional operators. This means that both the conditions must be fulfilled in order for the conditions to be true, otherwise the second block of code will be executed. In this example, the number entered must be more than 100 and the age must be more than 60 in order to win a lucky prize, any one of the above conditions not fulfilled will disqualify the user from winning a prize.</a:t>
            </a:r>
          </a:p>
          <a:p>
            <a:endParaRPr lang="en-US" dirty="0"/>
          </a:p>
        </p:txBody>
      </p:sp>
    </p:spTree>
    <p:extLst>
      <p:ext uri="{BB962C8B-B14F-4D97-AF65-F5344CB8AC3E}">
        <p14:creationId xmlns:p14="http://schemas.microsoft.com/office/powerpoint/2010/main" val="80659201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entation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289</TotalTime>
  <Words>2739</Words>
  <Application>Microsoft Office PowerPoint</Application>
  <PresentationFormat>On-screen Show (4:3)</PresentationFormat>
  <Paragraphs>444</Paragraphs>
  <Slides>61</Slides>
  <Notes>1</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Presentation3</vt:lpstr>
      <vt:lpstr>UNIT 4</vt:lpstr>
      <vt:lpstr>If…Then…Else control structure</vt:lpstr>
      <vt:lpstr>Conditional Operators</vt:lpstr>
      <vt:lpstr>Relational Operators</vt:lpstr>
      <vt:lpstr>Logical Operators</vt:lpstr>
      <vt:lpstr>Using the If control structure with the Comparison Operators</vt:lpstr>
      <vt:lpstr>If….Then Statement</vt:lpstr>
      <vt:lpstr>If…Then…Else Statement</vt:lpstr>
      <vt:lpstr>Example </vt:lpstr>
      <vt:lpstr>The If…Then Statement</vt:lpstr>
      <vt:lpstr>Equal Symbol  (=)</vt:lpstr>
      <vt:lpstr>Boolean Expression &amp; Relational Operators</vt:lpstr>
      <vt:lpstr>Relational Operators</vt:lpstr>
      <vt:lpstr> Roundoff Error</vt:lpstr>
      <vt:lpstr> The If…Then…Else Statement</vt:lpstr>
      <vt:lpstr>Example of an If…Then…Else Statement</vt:lpstr>
      <vt:lpstr>Indentation</vt:lpstr>
      <vt:lpstr>Nested If…Then…Else Statements</vt:lpstr>
      <vt:lpstr>Nested If…Then…Else</vt:lpstr>
      <vt:lpstr>Examples</vt:lpstr>
      <vt:lpstr>Example Continued</vt:lpstr>
      <vt:lpstr>Examples</vt:lpstr>
      <vt:lpstr>Example</vt:lpstr>
      <vt:lpstr>The If…Then…ElseIf Statement</vt:lpstr>
      <vt:lpstr>Example</vt:lpstr>
      <vt:lpstr>Example Continued (ElseIf)</vt:lpstr>
      <vt:lpstr>Programming Style</vt:lpstr>
      <vt:lpstr>Generating Random Numbers</vt:lpstr>
      <vt:lpstr>Generating Random Numbers</vt:lpstr>
      <vt:lpstr>Functions</vt:lpstr>
      <vt:lpstr>Function Arguments</vt:lpstr>
      <vt:lpstr>RND function</vt:lpstr>
      <vt:lpstr>Int function</vt:lpstr>
      <vt:lpstr>Fix Function</vt:lpstr>
      <vt:lpstr>Randomize</vt:lpstr>
      <vt:lpstr>How Random Numbers are Generated</vt:lpstr>
      <vt:lpstr>Scope</vt:lpstr>
      <vt:lpstr>Global Variables</vt:lpstr>
      <vt:lpstr>Programming Style</vt:lpstr>
      <vt:lpstr>Logical Operators</vt:lpstr>
      <vt:lpstr>And</vt:lpstr>
      <vt:lpstr>Or</vt:lpstr>
      <vt:lpstr>Not</vt:lpstr>
      <vt:lpstr>Xor</vt:lpstr>
      <vt:lpstr>Operator Precedence</vt:lpstr>
      <vt:lpstr>Algorithms</vt:lpstr>
      <vt:lpstr>Errors</vt:lpstr>
      <vt:lpstr>If…Then…ElseIf Statement</vt:lpstr>
      <vt:lpstr>Example</vt:lpstr>
      <vt:lpstr>UNIT 4</vt:lpstr>
      <vt:lpstr>Select Case Control Structure</vt:lpstr>
      <vt:lpstr>The Select Case…End Select Structure</vt:lpstr>
      <vt:lpstr>The usage of Select Case examples</vt:lpstr>
      <vt:lpstr>Example</vt:lpstr>
      <vt:lpstr>Example </vt:lpstr>
      <vt:lpstr>Example</vt:lpstr>
      <vt:lpstr>Errors</vt:lpstr>
      <vt:lpstr>Programming Style</vt:lpstr>
      <vt:lpstr>Generating Random Numbers</vt:lpstr>
      <vt:lpstr>Example: </vt:lpstr>
      <vt:lpstr>Int &amp; Fix Functions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28</cp:revision>
  <cp:lastPrinted>2016-11-23T01:14:22Z</cp:lastPrinted>
  <dcterms:created xsi:type="dcterms:W3CDTF">2016-08-14T22:13:54Z</dcterms:created>
  <dcterms:modified xsi:type="dcterms:W3CDTF">2016-11-23T01:58:39Z</dcterms:modified>
</cp:coreProperties>
</file>